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2" r:id="rId3"/>
    <p:sldId id="270" r:id="rId4"/>
    <p:sldId id="272" r:id="rId5"/>
    <p:sldId id="263" r:id="rId6"/>
    <p:sldId id="258" r:id="rId7"/>
    <p:sldId id="278" r:id="rId8"/>
    <p:sldId id="271" r:id="rId9"/>
    <p:sldId id="275" r:id="rId10"/>
    <p:sldId id="273" r:id="rId11"/>
    <p:sldId id="266" r:id="rId12"/>
    <p:sldId id="276" r:id="rId13"/>
    <p:sldId id="268" r:id="rId14"/>
    <p:sldId id="277" r:id="rId15"/>
    <p:sldId id="269" r:id="rId16"/>
    <p:sldId id="267" r:id="rId17"/>
    <p:sldId id="274" r:id="rId18"/>
  </p:sldIdLst>
  <p:sldSz cx="9144000" cy="6858000" type="screen4x3"/>
  <p:notesSz cx="9874250" cy="679767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4278313" cy="339725"/>
          </a:xfrm>
          <a:prstGeom prst="rect">
            <a:avLst/>
          </a:prstGeom>
          <a:noFill/>
          <a:ln>
            <a:noFill/>
          </a:ln>
        </p:spPr>
        <p:txBody>
          <a:bodyPr vert="horz" wrap="square" lIns="91440" tIns="45720" rIns="91440" bIns="45720" anchor="t" anchorCtr="0" compatLnSpc="1"/>
          <a:lstStyle>
            <a:lvl1pPr fontAlgn="auto">
              <a:spcBef>
                <a:spcPts val="0"/>
              </a:spcBef>
              <a:spcAft>
                <a:spcPts val="0"/>
              </a:spcAft>
              <a:defRPr sz="1200">
                <a:solidFill>
                  <a:srgbClr val="000000"/>
                </a:solidFill>
                <a:latin typeface="Calibri"/>
                <a:cs typeface="+mn-cs"/>
              </a:defRPr>
            </a:lvl1pPr>
          </a:lstStyle>
          <a:p>
            <a:pPr>
              <a:defRPr sz="1800" b="0" i="0" u="none" strike="noStrike" kern="0" cap="none" spc="0" baseline="0">
                <a:solidFill>
                  <a:srgbClr val="000000"/>
                </a:solidFill>
                <a:uFillTx/>
              </a:defRPr>
            </a:pPr>
            <a:endParaRPr lang="en-GB" kern="0"/>
          </a:p>
        </p:txBody>
      </p:sp>
      <p:sp>
        <p:nvSpPr>
          <p:cNvPr id="3" name="Date Placeholder 2"/>
          <p:cNvSpPr txBox="1">
            <a:spLocks noGrp="1"/>
          </p:cNvSpPr>
          <p:nvPr>
            <p:ph type="dt" sz="quarter" idx="1"/>
          </p:nvPr>
        </p:nvSpPr>
        <p:spPr>
          <a:xfrm>
            <a:off x="5592763" y="0"/>
            <a:ext cx="4279900" cy="339725"/>
          </a:xfrm>
          <a:prstGeom prst="rect">
            <a:avLst/>
          </a:prstGeom>
          <a:noFill/>
          <a:ln>
            <a:noFill/>
          </a:ln>
        </p:spPr>
        <p:txBody>
          <a:bodyPr vert="horz" wrap="square" lIns="91440" tIns="45720" rIns="91440" bIns="45720" anchor="t" anchorCtr="0" compatLnSpc="1"/>
          <a:lstStyle>
            <a:lvl1pPr algn="r" fontAlgn="auto">
              <a:spcBef>
                <a:spcPts val="0"/>
              </a:spcBef>
              <a:spcAft>
                <a:spcPts val="0"/>
              </a:spcAft>
              <a:defRPr sz="1200">
                <a:solidFill>
                  <a:srgbClr val="000000"/>
                </a:solidFill>
                <a:latin typeface="Calibri"/>
                <a:cs typeface="+mn-cs"/>
              </a:defRPr>
            </a:lvl1pPr>
          </a:lstStyle>
          <a:p>
            <a:pPr>
              <a:defRPr sz="1800" b="0" i="0" u="none" strike="noStrike" kern="0" cap="none" spc="0" baseline="0">
                <a:solidFill>
                  <a:srgbClr val="000000"/>
                </a:solidFill>
                <a:uFillTx/>
              </a:defRPr>
            </a:pPr>
            <a:fld id="{37E05CD5-6130-46B4-BBAB-94272DE6E255}" type="datetime1">
              <a:rPr lang="en-GB" kern="0"/>
              <a:pPr>
                <a:defRPr sz="1800" b="0" i="0" u="none" strike="noStrike" kern="0" cap="none" spc="0" baseline="0">
                  <a:solidFill>
                    <a:srgbClr val="000000"/>
                  </a:solidFill>
                  <a:uFillTx/>
                </a:defRPr>
              </a:pPr>
              <a:t>28/08/2019</a:t>
            </a:fld>
            <a:endParaRPr lang="en-GB" kern="0"/>
          </a:p>
        </p:txBody>
      </p:sp>
      <p:sp>
        <p:nvSpPr>
          <p:cNvPr id="4" name="Footer Placeholder 3"/>
          <p:cNvSpPr txBox="1">
            <a:spLocks noGrp="1"/>
          </p:cNvSpPr>
          <p:nvPr>
            <p:ph type="ftr" sz="quarter" idx="2"/>
          </p:nvPr>
        </p:nvSpPr>
        <p:spPr>
          <a:xfrm>
            <a:off x="0" y="6456363"/>
            <a:ext cx="4278313" cy="339725"/>
          </a:xfrm>
          <a:prstGeom prst="rect">
            <a:avLst/>
          </a:prstGeom>
          <a:noFill/>
          <a:ln>
            <a:noFill/>
          </a:ln>
        </p:spPr>
        <p:txBody>
          <a:bodyPr vert="horz" wrap="square" lIns="91440" tIns="45720" rIns="91440" bIns="45720" anchor="b" anchorCtr="0" compatLnSpc="1"/>
          <a:lstStyle>
            <a:lvl1pPr fontAlgn="auto">
              <a:spcBef>
                <a:spcPts val="0"/>
              </a:spcBef>
              <a:spcAft>
                <a:spcPts val="0"/>
              </a:spcAft>
              <a:defRPr sz="1200">
                <a:solidFill>
                  <a:srgbClr val="000000"/>
                </a:solidFill>
                <a:latin typeface="Calibri"/>
                <a:cs typeface="+mn-cs"/>
              </a:defRPr>
            </a:lvl1pPr>
          </a:lstStyle>
          <a:p>
            <a:pPr>
              <a:defRPr sz="1800" b="0" i="0" u="none" strike="noStrike" kern="0" cap="none" spc="0" baseline="0">
                <a:solidFill>
                  <a:srgbClr val="000000"/>
                </a:solidFill>
                <a:uFillTx/>
              </a:defRPr>
            </a:pPr>
            <a:endParaRPr lang="en-GB" kern="0"/>
          </a:p>
        </p:txBody>
      </p:sp>
      <p:sp>
        <p:nvSpPr>
          <p:cNvPr id="5" name="Slide Number Placeholder 4"/>
          <p:cNvSpPr txBox="1">
            <a:spLocks noGrp="1"/>
          </p:cNvSpPr>
          <p:nvPr>
            <p:ph type="sldNum" sz="quarter" idx="3"/>
          </p:nvPr>
        </p:nvSpPr>
        <p:spPr>
          <a:xfrm>
            <a:off x="5592763" y="6456363"/>
            <a:ext cx="4279900" cy="339725"/>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3E4602A4-7D4D-42BB-B6A4-26B2AF085EF7}" type="slidenum">
              <a:rPr lang="en-GB" altLang="en-US"/>
              <a:pPr/>
              <a:t>‹#›</a:t>
            </a:fld>
            <a:endParaRPr lang="en-GB" altLang="en-US"/>
          </a:p>
        </p:txBody>
      </p:sp>
    </p:spTree>
    <p:extLst>
      <p:ext uri="{BB962C8B-B14F-4D97-AF65-F5344CB8AC3E}">
        <p14:creationId xmlns:p14="http://schemas.microsoft.com/office/powerpoint/2010/main" val="3827030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4278313" cy="339725"/>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smtClean="0">
                <a:solidFill>
                  <a:srgbClr val="000000"/>
                </a:solidFill>
                <a:uFillTx/>
                <a:latin typeface="Calibri"/>
                <a:cs typeface="+mn-cs"/>
              </a:defRPr>
            </a:lvl1pPr>
          </a:lstStyle>
          <a:p>
            <a:pPr>
              <a:defRPr/>
            </a:pPr>
            <a:endParaRPr/>
          </a:p>
        </p:txBody>
      </p:sp>
      <p:sp>
        <p:nvSpPr>
          <p:cNvPr id="3" name="Date Placeholder 2"/>
          <p:cNvSpPr txBox="1">
            <a:spLocks noGrp="1"/>
          </p:cNvSpPr>
          <p:nvPr>
            <p:ph type="dt" idx="1"/>
          </p:nvPr>
        </p:nvSpPr>
        <p:spPr>
          <a:xfrm>
            <a:off x="5592763" y="0"/>
            <a:ext cx="4279900" cy="339725"/>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smtClean="0">
                <a:solidFill>
                  <a:srgbClr val="000000"/>
                </a:solidFill>
                <a:uFillTx/>
                <a:latin typeface="Calibri"/>
                <a:cs typeface="+mn-cs"/>
              </a:defRPr>
            </a:lvl1pPr>
          </a:lstStyle>
          <a:p>
            <a:pPr>
              <a:defRPr/>
            </a:pPr>
            <a:fld id="{DC5392AF-B45D-46AA-B829-9086F8C1478F}" type="datetime1">
              <a:rPr/>
              <a:pPr>
                <a:defRPr/>
              </a:pPr>
              <a:t>28/08/2019</a:t>
            </a:fld>
            <a:endParaRPr/>
          </a:p>
        </p:txBody>
      </p:sp>
      <p:sp>
        <p:nvSpPr>
          <p:cNvPr id="19460" name="Slide Image Placeholder 3"/>
          <p:cNvSpPr>
            <a:spLocks noGrp="1" noRot="1" noChangeAspect="1"/>
          </p:cNvSpPr>
          <p:nvPr>
            <p:ph type="sldImg" idx="2"/>
          </p:nvPr>
        </p:nvSpPr>
        <p:spPr bwMode="auto">
          <a:xfrm>
            <a:off x="3238500" y="509588"/>
            <a:ext cx="3397250" cy="2547937"/>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987425" y="3228975"/>
            <a:ext cx="7899400" cy="3059113"/>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txBox="1">
            <a:spLocks noGrp="1"/>
          </p:cNvSpPr>
          <p:nvPr>
            <p:ph type="ftr" sz="quarter" idx="4"/>
          </p:nvPr>
        </p:nvSpPr>
        <p:spPr>
          <a:xfrm>
            <a:off x="0" y="6456363"/>
            <a:ext cx="4278313" cy="339725"/>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smtClean="0">
                <a:solidFill>
                  <a:srgbClr val="000000"/>
                </a:solidFill>
                <a:uFillTx/>
                <a:latin typeface="Calibri"/>
                <a:cs typeface="+mn-cs"/>
              </a:defRPr>
            </a:lvl1pPr>
          </a:lstStyle>
          <a:p>
            <a:pPr>
              <a:defRPr/>
            </a:pPr>
            <a:endParaRPr/>
          </a:p>
        </p:txBody>
      </p:sp>
      <p:sp>
        <p:nvSpPr>
          <p:cNvPr id="7" name="Slide Number Placeholder 6"/>
          <p:cNvSpPr txBox="1">
            <a:spLocks noGrp="1"/>
          </p:cNvSpPr>
          <p:nvPr>
            <p:ph type="sldNum" sz="quarter" idx="5"/>
          </p:nvPr>
        </p:nvSpPr>
        <p:spPr>
          <a:xfrm>
            <a:off x="5592763" y="6456363"/>
            <a:ext cx="4279900" cy="339725"/>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A2754028-C8ED-4FF8-9D4C-2B949C643B19}" type="slidenum">
              <a:rPr lang="en-GB" altLang="en-US"/>
              <a:pPr/>
              <a:t>‹#›</a:t>
            </a:fld>
            <a:endParaRPr lang="en-GB" altLang="en-US"/>
          </a:p>
        </p:txBody>
      </p:sp>
    </p:spTree>
    <p:extLst>
      <p:ext uri="{BB962C8B-B14F-4D97-AF65-F5344CB8AC3E}">
        <p14:creationId xmlns:p14="http://schemas.microsoft.com/office/powerpoint/2010/main" val="476097369"/>
      </p:ext>
    </p:extLst>
  </p:cSld>
  <p:clrMap bg1="lt1" tx1="dk1" bg2="lt2" tx2="dk2" accent1="accent1" accent2="accent2" accent3="accent3" accent4="accent4" accent5="accent5" accent6="accent6" hlink="hlink" folHlink="folHlink"/>
  <p:notesStyle>
    <a:lvl1pPr algn="l" rtl="0" eaLnBrk="0" fontAlgn="base">
      <a:spcBef>
        <a:spcPct val="0"/>
      </a:spcBef>
      <a:spcAft>
        <a:spcPct val="0"/>
      </a:spcAft>
      <a:defRPr lang="en-US" sz="1200" kern="1200">
        <a:solidFill>
          <a:srgbClr val="000000"/>
        </a:solidFill>
        <a:latin typeface="Calibri"/>
      </a:defRPr>
    </a:lvl1pPr>
    <a:lvl2pPr marL="457200" lvl="1" algn="l" rtl="0" eaLnBrk="0" fontAlgn="base">
      <a:spcBef>
        <a:spcPct val="0"/>
      </a:spcBef>
      <a:spcAft>
        <a:spcPct val="0"/>
      </a:spcAft>
      <a:defRPr lang="en-US" sz="1200" kern="1200">
        <a:solidFill>
          <a:srgbClr val="000000"/>
        </a:solidFill>
        <a:latin typeface="Calibri"/>
      </a:defRPr>
    </a:lvl2pPr>
    <a:lvl3pPr marL="914400" lvl="2" algn="l" rtl="0" eaLnBrk="0" fontAlgn="base">
      <a:spcBef>
        <a:spcPct val="0"/>
      </a:spcBef>
      <a:spcAft>
        <a:spcPct val="0"/>
      </a:spcAft>
      <a:defRPr lang="en-US" sz="1200" kern="1200">
        <a:solidFill>
          <a:srgbClr val="000000"/>
        </a:solidFill>
        <a:latin typeface="Calibri"/>
      </a:defRPr>
    </a:lvl3pPr>
    <a:lvl4pPr marL="1371600" lvl="3" algn="l" rtl="0" eaLnBrk="0" fontAlgn="base">
      <a:spcBef>
        <a:spcPct val="0"/>
      </a:spcBef>
      <a:spcAft>
        <a:spcPct val="0"/>
      </a:spcAft>
      <a:defRPr lang="en-US" sz="1200" kern="1200">
        <a:solidFill>
          <a:srgbClr val="000000"/>
        </a:solidFill>
        <a:latin typeface="Calibri"/>
      </a:defRPr>
    </a:lvl4pPr>
    <a:lvl5pPr marL="1828800" lvl="4" algn="l" rtl="0" eaLnBrk="0" fontAlgn="base">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en-GB" altLang="en-US" smtClean="0">
              <a:latin typeface="Calibri" panose="020F0502020204030204" pitchFamily="34" charset="0"/>
            </a:endParaRPr>
          </a:p>
        </p:txBody>
      </p:sp>
      <p:sp>
        <p:nvSpPr>
          <p:cNvPr id="20484" name="Slide Number Placeholder 3"/>
          <p:cNvSpPr txBox="1">
            <a:spLocks noChangeArrowheads="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0EF84B04-F048-4F44-B84F-FF46B96A8D0B}" type="slidenum">
              <a:rPr lang="en-GB" altLang="en-US" sz="1200">
                <a:solidFill>
                  <a:srgbClr val="000000"/>
                </a:solidFill>
              </a:rPr>
              <a:pPr algn="r"/>
              <a:t>7</a:t>
            </a:fld>
            <a:endParaRPr lang="en-GB" altLang="en-US" sz="1200">
              <a:solidFill>
                <a:srgbClr val="000000"/>
              </a:solidFill>
            </a:endParaRPr>
          </a:p>
        </p:txBody>
      </p:sp>
    </p:spTree>
    <p:extLst>
      <p:ext uri="{BB962C8B-B14F-4D97-AF65-F5344CB8AC3E}">
        <p14:creationId xmlns:p14="http://schemas.microsoft.com/office/powerpoint/2010/main" val="293074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10"/>
          </p:nvPr>
        </p:nvSpPr>
        <p:spPr>
          <a:ln/>
        </p:spPr>
        <p:txBody>
          <a:bodyPr/>
          <a:lstStyle>
            <a:lvl1pPr>
              <a:defRPr/>
            </a:lvl1pPr>
          </a:lstStyle>
          <a:p>
            <a:pPr>
              <a:defRPr/>
            </a:pPr>
            <a:fld id="{69CD9648-71CE-46A0-AB1B-61AF97D1D8C4}" type="datetime1">
              <a:rPr/>
              <a:pPr>
                <a:defRPr/>
              </a:pPr>
              <a:t>28/08/2019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3A5EAB66-6C1F-48DE-BF4D-CE3FA5AC457D}" type="slidenum">
              <a:rPr lang="en-GB" altLang="en-US"/>
              <a:pPr/>
              <a:t>‹#›</a:t>
            </a:fld>
            <a:endParaRPr lang="en-GB" altLang="en-US"/>
          </a:p>
        </p:txBody>
      </p:sp>
    </p:spTree>
    <p:extLst>
      <p:ext uri="{BB962C8B-B14F-4D97-AF65-F5344CB8AC3E}">
        <p14:creationId xmlns:p14="http://schemas.microsoft.com/office/powerpoint/2010/main" val="3449158868"/>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94086DCE-D44B-4A9B-B338-666362201C83}" type="datetime1">
              <a:rPr/>
              <a:pPr>
                <a:defRPr/>
              </a:pPr>
              <a:t>28/08/2019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B238FBEC-DFDC-42CC-AF9E-E8A4678A11F8}" type="slidenum">
              <a:rPr lang="en-GB" altLang="en-US"/>
              <a:pPr/>
              <a:t>‹#›</a:t>
            </a:fld>
            <a:endParaRPr lang="en-GB" altLang="en-US"/>
          </a:p>
        </p:txBody>
      </p:sp>
    </p:spTree>
    <p:extLst>
      <p:ext uri="{BB962C8B-B14F-4D97-AF65-F5344CB8AC3E}">
        <p14:creationId xmlns:p14="http://schemas.microsoft.com/office/powerpoint/2010/main" val="152046430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F5F58090-C514-4298-81EF-C238DD79BEC3}" type="datetime1">
              <a:rPr/>
              <a:pPr>
                <a:defRPr/>
              </a:pPr>
              <a:t>28/08/2019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B7B4232D-0A7A-4707-AD1B-45BB2373620A}" type="slidenum">
              <a:rPr lang="en-GB" altLang="en-US"/>
              <a:pPr/>
              <a:t>‹#›</a:t>
            </a:fld>
            <a:endParaRPr lang="en-GB" altLang="en-US"/>
          </a:p>
        </p:txBody>
      </p:sp>
    </p:spTree>
    <p:extLst>
      <p:ext uri="{BB962C8B-B14F-4D97-AF65-F5344CB8AC3E}">
        <p14:creationId xmlns:p14="http://schemas.microsoft.com/office/powerpoint/2010/main" val="90080400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4C570281-84FA-4495-B6C5-8A1202FF3646}" type="datetime1">
              <a:rPr/>
              <a:pPr>
                <a:defRPr/>
              </a:pPr>
              <a:t>28/08/2019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52529B05-E4EA-4FBC-8AFA-4422F19AD766}" type="slidenum">
              <a:rPr lang="en-GB" altLang="en-US"/>
              <a:pPr/>
              <a:t>‹#›</a:t>
            </a:fld>
            <a:endParaRPr lang="en-GB" altLang="en-US"/>
          </a:p>
        </p:txBody>
      </p:sp>
    </p:spTree>
    <p:extLst>
      <p:ext uri="{BB962C8B-B14F-4D97-AF65-F5344CB8AC3E}">
        <p14:creationId xmlns:p14="http://schemas.microsoft.com/office/powerpoint/2010/main" val="343979960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C2458CEA-B618-41B1-9916-37314BCC0052}" type="datetime1">
              <a:rPr/>
              <a:pPr>
                <a:defRPr/>
              </a:pPr>
              <a:t>28/08/2019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fld id="{1D548C29-6CE2-4563-9F99-AB400A1B9FDC}" type="slidenum">
              <a:rPr lang="en-GB" altLang="en-US"/>
              <a:pPr/>
              <a:t>‹#›</a:t>
            </a:fld>
            <a:endParaRPr lang="en-GB" altLang="en-US"/>
          </a:p>
        </p:txBody>
      </p:sp>
    </p:spTree>
    <p:extLst>
      <p:ext uri="{BB962C8B-B14F-4D97-AF65-F5344CB8AC3E}">
        <p14:creationId xmlns:p14="http://schemas.microsoft.com/office/powerpoint/2010/main" val="200848564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10"/>
          </p:nvPr>
        </p:nvSpPr>
        <p:spPr>
          <a:ln/>
        </p:spPr>
        <p:txBody>
          <a:bodyPr/>
          <a:lstStyle>
            <a:lvl1pPr>
              <a:defRPr/>
            </a:lvl1pPr>
          </a:lstStyle>
          <a:p>
            <a:pPr>
              <a:defRPr/>
            </a:pPr>
            <a:fld id="{C48829AA-32ED-42BE-966B-B5AE07C00715}" type="datetime1">
              <a:rPr/>
              <a:pPr>
                <a:defRPr/>
              </a:pPr>
              <a:t>28/08/2019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fld id="{4C7B3C74-03AF-42F3-A13C-524BCF5A7C9F}" type="slidenum">
              <a:rPr lang="en-GB" altLang="en-US"/>
              <a:pPr/>
              <a:t>‹#›</a:t>
            </a:fld>
            <a:endParaRPr lang="en-GB" altLang="en-US"/>
          </a:p>
        </p:txBody>
      </p:sp>
    </p:spTree>
    <p:extLst>
      <p:ext uri="{BB962C8B-B14F-4D97-AF65-F5344CB8AC3E}">
        <p14:creationId xmlns:p14="http://schemas.microsoft.com/office/powerpoint/2010/main" val="36403080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10"/>
          </p:nvPr>
        </p:nvSpPr>
        <p:spPr>
          <a:ln/>
        </p:spPr>
        <p:txBody>
          <a:bodyPr/>
          <a:lstStyle>
            <a:lvl1pPr>
              <a:defRPr/>
            </a:lvl1pPr>
          </a:lstStyle>
          <a:p>
            <a:pPr>
              <a:defRPr/>
            </a:pPr>
            <a:fld id="{E5B85CF5-A1FF-4E2F-AA0E-BA430B81EE41}" type="datetime1">
              <a:rPr/>
              <a:pPr>
                <a:defRPr/>
              </a:pPr>
              <a:t>28/08/2019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fld id="{A85E7D7D-9619-4F73-A739-5780F37266E5}" type="slidenum">
              <a:rPr lang="en-GB" altLang="en-US"/>
              <a:pPr/>
              <a:t>‹#›</a:t>
            </a:fld>
            <a:endParaRPr lang="en-GB" altLang="en-US"/>
          </a:p>
        </p:txBody>
      </p:sp>
    </p:spTree>
    <p:extLst>
      <p:ext uri="{BB962C8B-B14F-4D97-AF65-F5344CB8AC3E}">
        <p14:creationId xmlns:p14="http://schemas.microsoft.com/office/powerpoint/2010/main" val="90094054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10"/>
          </p:nvPr>
        </p:nvSpPr>
        <p:spPr>
          <a:ln/>
        </p:spPr>
        <p:txBody>
          <a:bodyPr/>
          <a:lstStyle>
            <a:lvl1pPr>
              <a:defRPr/>
            </a:lvl1pPr>
          </a:lstStyle>
          <a:p>
            <a:pPr>
              <a:defRPr/>
            </a:pPr>
            <a:fld id="{486CDD7A-E3D5-4295-91EF-FD51C6B5F18E}" type="datetime1">
              <a:rPr/>
              <a:pPr>
                <a:defRPr/>
              </a:pPr>
              <a:t>28/08/2019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fld id="{ADDF7894-204A-4CD7-B42B-B5C4C111AB69}" type="slidenum">
              <a:rPr lang="en-GB" altLang="en-US"/>
              <a:pPr/>
              <a:t>‹#›</a:t>
            </a:fld>
            <a:endParaRPr lang="en-GB" altLang="en-US"/>
          </a:p>
        </p:txBody>
      </p:sp>
    </p:spTree>
    <p:extLst>
      <p:ext uri="{BB962C8B-B14F-4D97-AF65-F5344CB8AC3E}">
        <p14:creationId xmlns:p14="http://schemas.microsoft.com/office/powerpoint/2010/main" val="101442297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4E5A02CD-2D15-46B6-A296-E8B7E664DA1E}" type="datetime1">
              <a:rPr/>
              <a:pPr>
                <a:defRPr/>
              </a:pPr>
              <a:t>28/08/2019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fld id="{6377C0DF-C144-459B-B8F6-9EB1861A4708}" type="slidenum">
              <a:rPr lang="en-GB" altLang="en-US"/>
              <a:pPr/>
              <a:t>‹#›</a:t>
            </a:fld>
            <a:endParaRPr lang="en-GB" altLang="en-US"/>
          </a:p>
        </p:txBody>
      </p:sp>
    </p:spTree>
    <p:extLst>
      <p:ext uri="{BB962C8B-B14F-4D97-AF65-F5344CB8AC3E}">
        <p14:creationId xmlns:p14="http://schemas.microsoft.com/office/powerpoint/2010/main" val="155664016"/>
      </p:ext>
    </p:extLst>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97CB7098-01FE-403B-8189-0CDBB2F800F0}" type="datetime1">
              <a:rPr/>
              <a:pPr>
                <a:defRPr/>
              </a:pPr>
              <a:t>28/08/2019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fld id="{D0AF6471-0F96-4743-8F44-BEF776D58F85}" type="slidenum">
              <a:rPr lang="en-GB" altLang="en-US"/>
              <a:pPr/>
              <a:t>‹#›</a:t>
            </a:fld>
            <a:endParaRPr lang="en-GB" altLang="en-US"/>
          </a:p>
        </p:txBody>
      </p:sp>
    </p:spTree>
    <p:extLst>
      <p:ext uri="{BB962C8B-B14F-4D97-AF65-F5344CB8AC3E}">
        <p14:creationId xmlns:p14="http://schemas.microsoft.com/office/powerpoint/2010/main" val="340246788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28B5EC70-D129-4F8E-8A88-AB38BE094A1E}" type="datetime1">
              <a:rPr/>
              <a:pPr>
                <a:defRPr/>
              </a:pPr>
              <a:t>28/08/2019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fld id="{024DB66F-0E30-4EF5-9E44-4D7241C39D13}" type="slidenum">
              <a:rPr lang="en-GB" altLang="en-US"/>
              <a:pPr/>
              <a:t>‹#›</a:t>
            </a:fld>
            <a:endParaRPr lang="en-GB" altLang="en-US"/>
          </a:p>
        </p:txBody>
      </p:sp>
    </p:spTree>
    <p:extLst>
      <p:ext uri="{BB962C8B-B14F-4D97-AF65-F5344CB8AC3E}">
        <p14:creationId xmlns:p14="http://schemas.microsoft.com/office/powerpoint/2010/main" val="412683483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cs typeface="+mn-cs"/>
              </a:defRPr>
            </a:lvl1pPr>
          </a:lstStyle>
          <a:p>
            <a:pPr>
              <a:defRPr/>
            </a:pPr>
            <a:fld id="{04457157-6305-4834-B2BD-53724F5EF372}" type="datetime1">
              <a:rPr/>
              <a:pPr>
                <a:defRPr/>
              </a:pPr>
              <a:t>28/08/2019</a:t>
            </a:fld>
            <a:endParaRPr/>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1EEBED2-A29A-40BC-B5E5-B063AD65A23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a:spcBef>
          <a:spcPct val="0"/>
        </a:spcBef>
        <a:spcAft>
          <a:spcPct val="0"/>
        </a:spcAft>
        <a:defRPr lang="en-US" sz="4400" kern="1200">
          <a:solidFill>
            <a:srgbClr val="000000"/>
          </a:solidFill>
          <a:latin typeface="Calibri"/>
        </a:defRPr>
      </a:lvl1pPr>
      <a:lvl2pPr algn="ctr" rtl="0" eaLnBrk="0" fontAlgn="base">
        <a:spcBef>
          <a:spcPct val="0"/>
        </a:spcBef>
        <a:spcAft>
          <a:spcPct val="0"/>
        </a:spcAft>
        <a:defRPr sz="4400">
          <a:solidFill>
            <a:srgbClr val="000000"/>
          </a:solidFill>
          <a:latin typeface="Calibri" panose="020F0502020204030204" pitchFamily="34" charset="0"/>
        </a:defRPr>
      </a:lvl2pPr>
      <a:lvl3pPr algn="ctr" rtl="0" eaLnBrk="0" fontAlgn="base">
        <a:spcBef>
          <a:spcPct val="0"/>
        </a:spcBef>
        <a:spcAft>
          <a:spcPct val="0"/>
        </a:spcAft>
        <a:defRPr sz="4400">
          <a:solidFill>
            <a:srgbClr val="000000"/>
          </a:solidFill>
          <a:latin typeface="Calibri" panose="020F0502020204030204" pitchFamily="34" charset="0"/>
        </a:defRPr>
      </a:lvl3pPr>
      <a:lvl4pPr algn="ctr" rtl="0" eaLnBrk="0" fontAlgn="base">
        <a:spcBef>
          <a:spcPct val="0"/>
        </a:spcBef>
        <a:spcAft>
          <a:spcPct val="0"/>
        </a:spcAft>
        <a:defRPr sz="4400">
          <a:solidFill>
            <a:srgbClr val="000000"/>
          </a:solidFill>
          <a:latin typeface="Calibri" panose="020F0502020204030204" pitchFamily="34" charset="0"/>
        </a:defRPr>
      </a:lvl4pPr>
      <a:lvl5pPr algn="ctr" rtl="0" eaLnBrk="0" fontAlgn="base">
        <a:spcBef>
          <a:spcPct val="0"/>
        </a:spcBef>
        <a:spcAft>
          <a:spcPct val="0"/>
        </a:spcAft>
        <a:defRPr sz="4400">
          <a:solidFill>
            <a:srgbClr val="000000"/>
          </a:solidFill>
          <a:latin typeface="Calibri" panose="020F0502020204030204" pitchFamily="34" charset="0"/>
        </a:defRPr>
      </a:lvl5pPr>
      <a:lvl6pPr marL="457200" algn="ctr" rtl="0" eaLnBrk="0" fontAlgn="base">
        <a:spcBef>
          <a:spcPct val="0"/>
        </a:spcBef>
        <a:spcAft>
          <a:spcPct val="0"/>
        </a:spcAft>
        <a:defRPr sz="4400">
          <a:solidFill>
            <a:srgbClr val="000000"/>
          </a:solidFill>
          <a:latin typeface="Calibri" panose="020F0502020204030204" pitchFamily="34" charset="0"/>
        </a:defRPr>
      </a:lvl6pPr>
      <a:lvl7pPr marL="914400" algn="ctr" rtl="0" eaLnBrk="0" fontAlgn="base">
        <a:spcBef>
          <a:spcPct val="0"/>
        </a:spcBef>
        <a:spcAft>
          <a:spcPct val="0"/>
        </a:spcAft>
        <a:defRPr sz="4400">
          <a:solidFill>
            <a:srgbClr val="000000"/>
          </a:solidFill>
          <a:latin typeface="Calibri" panose="020F0502020204030204" pitchFamily="34" charset="0"/>
        </a:defRPr>
      </a:lvl7pPr>
      <a:lvl8pPr marL="1371600" algn="ctr" rtl="0" eaLnBrk="0" fontAlgn="base">
        <a:spcBef>
          <a:spcPct val="0"/>
        </a:spcBef>
        <a:spcAft>
          <a:spcPct val="0"/>
        </a:spcAft>
        <a:defRPr sz="4400">
          <a:solidFill>
            <a:srgbClr val="000000"/>
          </a:solidFill>
          <a:latin typeface="Calibri" panose="020F0502020204030204" pitchFamily="34" charset="0"/>
        </a:defRPr>
      </a:lvl8pPr>
      <a:lvl9pPr marL="1828800" algn="ctr" rtl="0" eaLnBrk="0" fontAlgn="base">
        <a:spcBef>
          <a:spcPct val="0"/>
        </a:spcBef>
        <a:spcAft>
          <a:spcPct val="0"/>
        </a:spcAft>
        <a:defRPr sz="4400">
          <a:solidFill>
            <a:srgbClr val="000000"/>
          </a:solidFill>
          <a:latin typeface="Calibri" panose="020F0502020204030204" pitchFamily="34" charset="0"/>
        </a:defRPr>
      </a:lvl9pPr>
    </p:titleStyle>
    <p:bodyStyle>
      <a:lvl1pPr marL="342900" indent="-342900" algn="l" rtl="0" eaLnBrk="0" fontAlgn="base">
        <a:spcBef>
          <a:spcPts val="800"/>
        </a:spcBef>
        <a:spcAft>
          <a:spcPct val="0"/>
        </a:spcAft>
        <a:buSzPct val="100000"/>
        <a:buFont typeface="Arial" panose="020B0604020202020204" pitchFamily="34" charset="0"/>
        <a:buChar char="•"/>
        <a:defRPr lang="en-US" sz="3200" kern="1200">
          <a:solidFill>
            <a:srgbClr val="000000"/>
          </a:solidFill>
          <a:latin typeface="Calibri"/>
        </a:defRPr>
      </a:lvl1pPr>
      <a:lvl2pPr marL="742950" lvl="1" indent="-285750" algn="l" rtl="0" eaLnBrk="0" fontAlgn="base">
        <a:spcBef>
          <a:spcPts val="700"/>
        </a:spcBef>
        <a:spcAft>
          <a:spcPct val="0"/>
        </a:spcAft>
        <a:buSzPct val="100000"/>
        <a:buFont typeface="Arial" panose="020B0604020202020204" pitchFamily="34" charset="0"/>
        <a:buChar char="–"/>
        <a:defRPr lang="en-US" sz="2800" kern="1200">
          <a:solidFill>
            <a:srgbClr val="000000"/>
          </a:solidFill>
          <a:latin typeface="Calibri"/>
        </a:defRPr>
      </a:lvl2pPr>
      <a:lvl3pPr marL="1143000" lvl="2" indent="-228600" algn="l" rtl="0" eaLnBrk="0" fontAlgn="base">
        <a:spcBef>
          <a:spcPts val="600"/>
        </a:spcBef>
        <a:spcAft>
          <a:spcPct val="0"/>
        </a:spcAft>
        <a:buSzPct val="100000"/>
        <a:buFont typeface="Arial" panose="020B0604020202020204" pitchFamily="34" charset="0"/>
        <a:buChar char="•"/>
        <a:defRPr lang="en-US" sz="2400" kern="1200">
          <a:solidFill>
            <a:srgbClr val="000000"/>
          </a:solidFill>
          <a:latin typeface="Calibri"/>
        </a:defRPr>
      </a:lvl3pPr>
      <a:lvl4pPr marL="1600200" lvl="3" indent="-228600" algn="l" rtl="0" eaLnBrk="0" fontAlgn="base">
        <a:spcBef>
          <a:spcPts val="500"/>
        </a:spcBef>
        <a:spcAft>
          <a:spcPct val="0"/>
        </a:spcAft>
        <a:buSzPct val="100000"/>
        <a:buFont typeface="Arial" panose="020B0604020202020204" pitchFamily="34" charset="0"/>
        <a:buChar char="–"/>
        <a:defRPr lang="en-US" sz="2000" kern="1200">
          <a:solidFill>
            <a:srgbClr val="000000"/>
          </a:solidFill>
          <a:latin typeface="Calibri"/>
        </a:defRPr>
      </a:lvl4pPr>
      <a:lvl5pPr marL="2057400" lvl="4" indent="-228600" algn="l" rtl="0" eaLnBrk="0" fontAlgn="base">
        <a:spcBef>
          <a:spcPts val="500"/>
        </a:spcBef>
        <a:spcAft>
          <a:spcPct val="0"/>
        </a:spcAft>
        <a:buSzPct val="100000"/>
        <a:buFont typeface="Arial" panose="020B0604020202020204" pitchFamily="34" charset="0"/>
        <a:buChar char="»"/>
        <a:defRPr lang="en-US" sz="2000" kern="1200">
          <a:solidFill>
            <a:srgbClr val="000000"/>
          </a:solidFill>
          <a:latin typeface="Calibri"/>
        </a:defRPr>
      </a:lvl5pPr>
      <a:lvl6pPr marL="2514600" indent="-228600" algn="l" rtl="0" eaLnBrk="0" fontAlgn="base">
        <a:spcBef>
          <a:spcPts val="500"/>
        </a:spcBef>
        <a:spcAft>
          <a:spcPct val="0"/>
        </a:spcAft>
        <a:buSzPct val="100000"/>
        <a:buFont typeface="Arial" panose="020B0604020202020204" pitchFamily="34" charset="0"/>
        <a:buChar char="»"/>
        <a:defRPr lang="en-US" sz="2000" kern="1200">
          <a:solidFill>
            <a:srgbClr val="000000"/>
          </a:solidFill>
          <a:latin typeface="Calibri"/>
        </a:defRPr>
      </a:lvl6pPr>
      <a:lvl7pPr marL="2971800" indent="-228600" algn="l" rtl="0" eaLnBrk="0" fontAlgn="base">
        <a:spcBef>
          <a:spcPts val="500"/>
        </a:spcBef>
        <a:spcAft>
          <a:spcPct val="0"/>
        </a:spcAft>
        <a:buSzPct val="100000"/>
        <a:buFont typeface="Arial" panose="020B0604020202020204" pitchFamily="34" charset="0"/>
        <a:buChar char="»"/>
        <a:defRPr lang="en-US" sz="2000" kern="1200">
          <a:solidFill>
            <a:srgbClr val="000000"/>
          </a:solidFill>
          <a:latin typeface="Calibri"/>
        </a:defRPr>
      </a:lvl7pPr>
      <a:lvl8pPr marL="3429000" indent="-228600" algn="l" rtl="0" eaLnBrk="0" fontAlgn="base">
        <a:spcBef>
          <a:spcPts val="500"/>
        </a:spcBef>
        <a:spcAft>
          <a:spcPct val="0"/>
        </a:spcAft>
        <a:buSzPct val="100000"/>
        <a:buFont typeface="Arial" panose="020B0604020202020204" pitchFamily="34" charset="0"/>
        <a:buChar char="»"/>
        <a:defRPr lang="en-US" sz="2000" kern="1200">
          <a:solidFill>
            <a:srgbClr val="000000"/>
          </a:solidFill>
          <a:latin typeface="Calibri"/>
        </a:defRPr>
      </a:lvl8pPr>
      <a:lvl9pPr marL="3886200" indent="-228600" algn="l" rtl="0" eaLnBrk="0" fontAlgn="base">
        <a:spcBef>
          <a:spcPts val="500"/>
        </a:spcBef>
        <a:spcAft>
          <a:spcPct val="0"/>
        </a:spcAft>
        <a:buSzPct val="100000"/>
        <a:buFont typeface="Arial" panose="020B0604020202020204" pitchFamily="34" charset="0"/>
        <a:buChar char="»"/>
        <a:defRPr lang="en-US"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emqc.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050"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p:cNvPicPr>
            <a:picLocks noChangeAspect="1"/>
          </p:cNvPicPr>
          <p:nvPr/>
        </p:nvPicPr>
        <p:blipFill>
          <a:blip r:embed="rId3">
            <a:extLst>
              <a:ext uri="{28A0092B-C50C-407E-A947-70E740481C1C}">
                <a14:useLocalDpi xmlns:a14="http://schemas.microsoft.com/office/drawing/2010/main" val="0"/>
              </a:ext>
            </a:extLst>
          </a:blip>
          <a:srcRect l="4253" t="24944" r="6657" b="24944"/>
          <a:stretch>
            <a:fillRect/>
          </a:stretch>
        </p:blipFill>
        <p:spPr bwMode="auto">
          <a:xfrm>
            <a:off x="-107950" y="2287588"/>
            <a:ext cx="91265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1126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p:cNvPicPr>
          <p:nvPr/>
        </p:nvPicPr>
        <p:blipFill>
          <a:blip r:embed="rId3">
            <a:extLst>
              <a:ext uri="{28A0092B-C50C-407E-A947-70E740481C1C}">
                <a14:useLocalDpi xmlns:a14="http://schemas.microsoft.com/office/drawing/2010/main" val="0"/>
              </a:ext>
            </a:extLst>
          </a:blip>
          <a:srcRect l="8182" t="26988" r="7880" b="26648"/>
          <a:stretch>
            <a:fillRect/>
          </a:stretch>
        </p:blipFill>
        <p:spPr bwMode="auto">
          <a:xfrm>
            <a:off x="292100" y="176213"/>
            <a:ext cx="855821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p:nvPr/>
        </p:nvSpPr>
        <p:spPr>
          <a:xfrm>
            <a:off x="1588" y="1989138"/>
            <a:ext cx="8848725" cy="4195762"/>
          </a:xfrm>
          <a:prstGeom prst="rect">
            <a:avLst/>
          </a:prstGeom>
          <a:noFill/>
          <a:ln>
            <a:noFill/>
            <a:prstDash val="solid"/>
          </a:ln>
        </p:spPr>
        <p:txBody>
          <a:bodyPr>
            <a:spAutoFit/>
          </a:bodyPr>
          <a:lstStyle/>
          <a:p>
            <a:pPr algn="ctr" fontAlgn="auto">
              <a:spcBef>
                <a:spcPts val="0"/>
              </a:spcBef>
              <a:spcAft>
                <a:spcPts val="0"/>
              </a:spcAft>
              <a:defRPr sz="1800" b="0" i="0" u="none" strike="noStrike" kern="0" cap="none" spc="0" baseline="0">
                <a:solidFill>
                  <a:srgbClr val="000000"/>
                </a:solidFill>
                <a:uFillTx/>
              </a:defRPr>
            </a:pPr>
            <a:r>
              <a:rPr lang="en-GB" sz="2800" b="1" i="1" u="sng" baseline="30000">
                <a:solidFill>
                  <a:srgbClr val="984807"/>
                </a:solidFill>
                <a:effectLst>
                  <a:outerShdw dist="38096" dir="2700000">
                    <a:srgbClr val="000000"/>
                  </a:outerShdw>
                </a:effectLst>
                <a:latin typeface="Calibri"/>
                <a:cs typeface="+mn-cs"/>
              </a:rPr>
              <a:t>THREE MORE NEW FOOTNOTES TO NVC 1.4</a:t>
            </a:r>
            <a:r>
              <a:rPr lang="en-GB" sz="2800" b="1" i="1" u="sng" baseline="30000">
                <a:solidFill>
                  <a:srgbClr val="000000"/>
                </a:solidFill>
                <a:effectLst>
                  <a:outerShdw dist="38096" dir="2700000">
                    <a:srgbClr val="000000"/>
                  </a:outerShdw>
                </a:effectLst>
                <a:latin typeface="Calibri"/>
                <a:cs typeface="+mn-cs"/>
              </a:rPr>
              <a:t>: </a:t>
            </a:r>
          </a:p>
          <a:p>
            <a:pPr fontAlgn="auto">
              <a:spcBef>
                <a:spcPts val="0"/>
              </a:spcBef>
              <a:spcAft>
                <a:spcPts val="0"/>
              </a:spcAft>
              <a:defRPr sz="1800" b="0" i="0" u="none" strike="noStrike" kern="0" cap="none" spc="0" baseline="0">
                <a:solidFill>
                  <a:srgbClr val="000000"/>
                </a:solidFill>
                <a:uFillTx/>
              </a:defRPr>
            </a:pPr>
            <a:endParaRPr lang="en-GB" sz="2800" i="1" baseline="30000">
              <a:solidFill>
                <a:srgbClr val="00000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2800" i="1" baseline="30000">
                <a:solidFill>
                  <a:srgbClr val="000000"/>
                </a:solidFill>
                <a:latin typeface="Calibri"/>
                <a:cs typeface="+mn-cs"/>
              </a:rPr>
              <a:t>2. We expect Quality Award providers to stress to schools and colleges that </a:t>
            </a:r>
          </a:p>
          <a:p>
            <a:pPr marL="457200" indent="-457200"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3200" i="1" u="sng" baseline="30000">
                <a:solidFill>
                  <a:srgbClr val="C00000"/>
                </a:solidFill>
                <a:effectLst>
                  <a:outerShdw dist="38096" dir="2700000">
                    <a:srgbClr val="000000"/>
                  </a:outerShdw>
                </a:effectLst>
                <a:latin typeface="Calibri"/>
                <a:cs typeface="+mn-cs"/>
              </a:rPr>
              <a:t>all</a:t>
            </a:r>
            <a:r>
              <a:rPr lang="en-GB" sz="3200" i="1" baseline="30000">
                <a:solidFill>
                  <a:srgbClr val="C00000"/>
                </a:solidFill>
                <a:effectLst>
                  <a:outerShdw dist="38096" dir="2700000">
                    <a:srgbClr val="000000"/>
                  </a:outerShdw>
                </a:effectLst>
                <a:latin typeface="Calibri"/>
                <a:cs typeface="+mn-cs"/>
              </a:rPr>
              <a:t> staff need to act with impartiality</a:t>
            </a:r>
            <a:r>
              <a:rPr lang="en-GB" sz="2800" i="1" baseline="30000">
                <a:solidFill>
                  <a:srgbClr val="C00000"/>
                </a:solidFill>
                <a:latin typeface="Calibri"/>
                <a:cs typeface="+mn-cs"/>
              </a:rPr>
              <a:t>,</a:t>
            </a:r>
            <a:r>
              <a:rPr lang="en-GB" sz="2800" i="1" baseline="30000">
                <a:solidFill>
                  <a:srgbClr val="000000"/>
                </a:solidFill>
                <a:latin typeface="Calibri"/>
                <a:cs typeface="+mn-cs"/>
              </a:rPr>
              <a:t> </a:t>
            </a:r>
          </a:p>
          <a:p>
            <a:pPr algn="ctr" fontAlgn="auto">
              <a:spcBef>
                <a:spcPts val="0"/>
              </a:spcBef>
              <a:spcAft>
                <a:spcPts val="0"/>
              </a:spcAft>
              <a:defRPr sz="1800" b="0" i="0" u="none" strike="noStrike" kern="0" cap="none" spc="0" baseline="0">
                <a:solidFill>
                  <a:srgbClr val="000000"/>
                </a:solidFill>
                <a:uFillTx/>
              </a:defRPr>
            </a:pPr>
            <a:endParaRPr lang="en-GB" sz="2800" i="1" baseline="30000">
              <a:solidFill>
                <a:srgbClr val="00000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2800" i="1" baseline="30000">
                <a:solidFill>
                  <a:srgbClr val="000000"/>
                </a:solidFill>
                <a:latin typeface="Calibri"/>
                <a:cs typeface="+mn-cs"/>
              </a:rPr>
              <a:t>and </a:t>
            </a:r>
            <a:r>
              <a:rPr lang="en-GB" sz="3200" i="1" baseline="30000">
                <a:solidFill>
                  <a:srgbClr val="7030A0"/>
                </a:solidFill>
                <a:effectLst>
                  <a:outerShdw dist="38096" dir="2700000">
                    <a:srgbClr val="000000"/>
                  </a:outerShdw>
                </a:effectLst>
                <a:latin typeface="Calibri"/>
                <a:cs typeface="+mn-cs"/>
              </a:rPr>
              <a:t>where the learning provider </a:t>
            </a:r>
            <a:r>
              <a:rPr lang="en-GB" sz="3200" i="1" u="sng" baseline="30000">
                <a:solidFill>
                  <a:srgbClr val="7030A0"/>
                </a:solidFill>
                <a:effectLst>
                  <a:outerShdw dist="38096" dir="2700000">
                    <a:srgbClr val="000000"/>
                  </a:outerShdw>
                </a:effectLst>
                <a:latin typeface="Calibri"/>
                <a:cs typeface="+mn-cs"/>
              </a:rPr>
              <a:t>appoints</a:t>
            </a:r>
            <a:r>
              <a:rPr lang="en-GB" sz="3200" i="1" baseline="30000">
                <a:solidFill>
                  <a:srgbClr val="7030A0"/>
                </a:solidFill>
                <a:effectLst>
                  <a:outerShdw dist="38096" dir="2700000">
                    <a:srgbClr val="000000"/>
                  </a:outerShdw>
                </a:effectLst>
                <a:latin typeface="Calibri"/>
                <a:cs typeface="+mn-cs"/>
              </a:rPr>
              <a:t> a ‘careers adviser’ to its staff, </a:t>
            </a:r>
          </a:p>
          <a:p>
            <a:pPr algn="ctr" fontAlgn="auto">
              <a:spcBef>
                <a:spcPts val="0"/>
              </a:spcBef>
              <a:spcAft>
                <a:spcPts val="0"/>
              </a:spcAft>
              <a:defRPr sz="1800" b="0" i="0" u="none" strike="noStrike" kern="0" cap="none" spc="0" baseline="0">
                <a:solidFill>
                  <a:srgbClr val="000000"/>
                </a:solidFill>
                <a:uFillTx/>
              </a:defRPr>
            </a:pPr>
            <a:endParaRPr lang="en-GB" sz="3200" i="1" baseline="30000">
              <a:solidFill>
                <a:srgbClr val="7030A0"/>
              </a:solidFill>
              <a:effectLst>
                <a:outerShdw dist="38096" dir="2700000">
                  <a:srgbClr val="000000"/>
                </a:outerShdw>
              </a:effectLst>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3200" i="1" baseline="30000">
                <a:solidFill>
                  <a:srgbClr val="7030A0"/>
                </a:solidFill>
                <a:effectLst>
                  <a:outerShdw dist="38096" dir="2700000">
                    <a:srgbClr val="000000"/>
                  </a:outerShdw>
                </a:effectLst>
                <a:latin typeface="Calibri"/>
                <a:cs typeface="+mn-cs"/>
              </a:rPr>
              <a:t>the Quality Award provider must satisfy itself that </a:t>
            </a:r>
          </a:p>
          <a:p>
            <a:pPr marL="457200" indent="-457200"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3200" i="1" baseline="30000">
                <a:solidFill>
                  <a:srgbClr val="7030A0"/>
                </a:solidFill>
                <a:effectLst>
                  <a:outerShdw dist="38096" dir="2700000">
                    <a:srgbClr val="000000"/>
                  </a:outerShdw>
                </a:effectLst>
                <a:latin typeface="Calibri"/>
                <a:cs typeface="+mn-cs"/>
              </a:rPr>
              <a:t>the adviser is qualified to QCF L6, </a:t>
            </a:r>
          </a:p>
          <a:p>
            <a:pPr marL="457200" indent="-457200"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3200" i="1" baseline="30000">
                <a:solidFill>
                  <a:srgbClr val="7030A0"/>
                </a:solidFill>
                <a:effectLst>
                  <a:outerShdw dist="38096" dir="2700000">
                    <a:srgbClr val="000000"/>
                  </a:outerShdw>
                </a:effectLst>
                <a:latin typeface="Calibri"/>
                <a:cs typeface="+mn-cs"/>
              </a:rPr>
              <a:t>is registered with the Career Development Institute, </a:t>
            </a:r>
          </a:p>
          <a:p>
            <a:pPr marL="457200" indent="-457200"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3200" i="1" baseline="30000">
                <a:solidFill>
                  <a:srgbClr val="7030A0"/>
                </a:solidFill>
                <a:effectLst>
                  <a:outerShdw dist="38096" dir="2700000">
                    <a:srgbClr val="000000"/>
                  </a:outerShdw>
                </a:effectLst>
                <a:latin typeface="Calibri"/>
                <a:cs typeface="+mn-cs"/>
              </a:rPr>
              <a:t>complies with the CDI code of ethics </a:t>
            </a:r>
          </a:p>
          <a:p>
            <a:pPr marL="457200" indent="-457200" algn="ctr"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3200" i="1" baseline="30000">
                <a:solidFill>
                  <a:srgbClr val="7030A0"/>
                </a:solidFill>
                <a:effectLst>
                  <a:outerShdw dist="38096" dir="2700000">
                    <a:srgbClr val="000000"/>
                  </a:outerShdw>
                </a:effectLst>
                <a:latin typeface="Calibri"/>
                <a:cs typeface="+mn-cs"/>
              </a:rPr>
              <a:t>and maintains his/her annual CPD requirements. </a:t>
            </a:r>
          </a:p>
          <a:p>
            <a:pPr fontAlgn="auto">
              <a:spcBef>
                <a:spcPts val="0"/>
              </a:spcBef>
              <a:spcAft>
                <a:spcPts val="0"/>
              </a:spcAft>
              <a:defRPr sz="1800" b="0" i="0" u="none" strike="noStrike" kern="0" cap="none" spc="0" baseline="0">
                <a:solidFill>
                  <a:srgbClr val="000000"/>
                </a:solidFill>
                <a:uFillTx/>
              </a:defRPr>
            </a:pPr>
            <a:endParaRPr lang="en-GB" sz="3200" baseline="30000">
              <a:solidFill>
                <a:srgbClr val="000000"/>
              </a:solidFill>
              <a:effectLst>
                <a:outerShdw dist="38096" dir="2700000">
                  <a:srgbClr val="000000"/>
                </a:outerShdw>
              </a:effectLst>
              <a:latin typeface="Calibri"/>
              <a:cs typeface="+mn-cs"/>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1229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p:cNvPicPr>
          <p:nvPr/>
        </p:nvPicPr>
        <p:blipFill>
          <a:blip r:embed="rId3">
            <a:extLst>
              <a:ext uri="{28A0092B-C50C-407E-A947-70E740481C1C}">
                <a14:useLocalDpi xmlns:a14="http://schemas.microsoft.com/office/drawing/2010/main" val="0"/>
              </a:ext>
            </a:extLst>
          </a:blip>
          <a:srcRect l="8182" t="26988" r="7880" b="26648"/>
          <a:stretch>
            <a:fillRect/>
          </a:stretch>
        </p:blipFill>
        <p:spPr bwMode="auto">
          <a:xfrm>
            <a:off x="292100" y="176213"/>
            <a:ext cx="855821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p:nvPr/>
        </p:nvSpPr>
        <p:spPr>
          <a:xfrm>
            <a:off x="1588" y="1989138"/>
            <a:ext cx="8848725" cy="4092575"/>
          </a:xfrm>
          <a:prstGeom prst="rect">
            <a:avLst/>
          </a:prstGeom>
          <a:noFill/>
          <a:ln>
            <a:no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GB" sz="2000" i="1">
                <a:solidFill>
                  <a:srgbClr val="000000"/>
                </a:solidFill>
                <a:latin typeface="Calibri"/>
                <a:cs typeface="+mn-cs"/>
              </a:rPr>
              <a:t>3. Please also note that at the National Validation Panel,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7030A0"/>
                </a:solidFill>
                <a:effectLst>
                  <a:outerShdw dist="38096" dir="2700000">
                    <a:srgbClr val="000000"/>
                  </a:outerShdw>
                </a:effectLst>
                <a:latin typeface="Calibri"/>
                <a:cs typeface="+mn-cs"/>
              </a:rPr>
              <a:t>if the CEIAG Quality Award has been awarded to one or more  schools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7030A0"/>
                </a:solidFill>
                <a:effectLst>
                  <a:outerShdw dist="38096" dir="2700000">
                    <a:srgbClr val="000000"/>
                  </a:outerShdw>
                </a:effectLst>
                <a:latin typeface="Calibri"/>
                <a:cs typeface="+mn-cs"/>
              </a:rPr>
              <a:t>which have ONLY </a:t>
            </a:r>
            <a:r>
              <a:rPr lang="en-GB" sz="2000" i="1" u="sng">
                <a:solidFill>
                  <a:srgbClr val="7030A0"/>
                </a:solidFill>
                <a:effectLst>
                  <a:outerShdw dist="38096" dir="2700000">
                    <a:srgbClr val="000000"/>
                  </a:outerShdw>
                </a:effectLst>
                <a:latin typeface="Calibri"/>
                <a:cs typeface="+mn-cs"/>
              </a:rPr>
              <a:t>appointed</a:t>
            </a:r>
            <a:r>
              <a:rPr lang="en-GB" sz="2000" i="1">
                <a:solidFill>
                  <a:srgbClr val="7030A0"/>
                </a:solidFill>
                <a:effectLst>
                  <a:outerShdw dist="38096" dir="2700000">
                    <a:srgbClr val="000000"/>
                  </a:outerShdw>
                </a:effectLst>
                <a:latin typeface="Calibri"/>
                <a:cs typeface="+mn-cs"/>
              </a:rPr>
              <a:t> a ‘careers adviser’ </a:t>
            </a:r>
          </a:p>
          <a:p>
            <a:pPr algn="ctr" fontAlgn="auto">
              <a:spcBef>
                <a:spcPts val="0"/>
              </a:spcBef>
              <a:spcAft>
                <a:spcPts val="0"/>
              </a:spcAft>
              <a:defRPr sz="1800" b="0" i="0" u="none" strike="noStrike" kern="0" cap="none" spc="0" baseline="0">
                <a:solidFill>
                  <a:srgbClr val="000000"/>
                </a:solidFill>
                <a:uFillTx/>
              </a:defRPr>
            </a:pPr>
            <a:r>
              <a:rPr lang="en-GB" sz="2000" i="1" u="sng">
                <a:solidFill>
                  <a:srgbClr val="7030A0"/>
                </a:solidFill>
                <a:effectLst>
                  <a:outerShdw dist="38096" dir="2700000">
                    <a:srgbClr val="000000"/>
                  </a:outerShdw>
                </a:effectLst>
                <a:latin typeface="Calibri"/>
                <a:cs typeface="+mn-cs"/>
              </a:rPr>
              <a:t>without additional access contractually secured from an external professionally qualified careers adviser as well</a:t>
            </a:r>
            <a:r>
              <a:rPr lang="en-GB" sz="2000" i="1">
                <a:solidFill>
                  <a:srgbClr val="7030A0"/>
                </a:solidFill>
                <a:effectLst>
                  <a:outerShdw dist="38096" dir="2700000">
                    <a:srgbClr val="000000"/>
                  </a:outerShdw>
                </a:effectLst>
                <a:latin typeface="Calibri"/>
                <a:cs typeface="+mn-cs"/>
              </a:rPr>
              <a:t>,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000000"/>
                </a:solidFill>
                <a:effectLst>
                  <a:outerShdw dist="38096" dir="2700000">
                    <a:srgbClr val="000000"/>
                  </a:outerShdw>
                </a:effectLst>
                <a:latin typeface="Calibri"/>
                <a:cs typeface="+mn-cs"/>
              </a:rPr>
              <a:t>the NVP </a:t>
            </a:r>
            <a:r>
              <a:rPr lang="en-GB" sz="2000" i="1">
                <a:solidFill>
                  <a:srgbClr val="7030A0"/>
                </a:solidFill>
                <a:effectLst>
                  <a:outerShdw dist="38096" dir="2700000">
                    <a:srgbClr val="000000"/>
                  </a:outerShdw>
                </a:effectLst>
                <a:latin typeface="Calibri"/>
                <a:cs typeface="+mn-cs"/>
              </a:rPr>
              <a:t>will require one such school to be part of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7030A0"/>
                </a:solidFill>
                <a:effectLst>
                  <a:outerShdw dist="38096" dir="2700000">
                    <a:srgbClr val="000000"/>
                  </a:outerShdw>
                </a:effectLst>
                <a:latin typeface="Calibri"/>
                <a:cs typeface="+mn-cs"/>
              </a:rPr>
              <a:t>the Award provider’s team attending the Panel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7030A0"/>
                </a:solidFill>
                <a:latin typeface="Calibri"/>
                <a:cs typeface="+mn-cs"/>
              </a:rPr>
              <a:t>so that the Panel can satisfy itself that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7030A0"/>
                </a:solidFill>
                <a:latin typeface="Calibri"/>
                <a:cs typeface="+mn-cs"/>
              </a:rPr>
              <a:t>all of the tests of sufficiency expected in respect of NVC 1.4 are met.</a:t>
            </a:r>
          </a:p>
          <a:p>
            <a:pPr algn="ctr" fontAlgn="auto">
              <a:spcBef>
                <a:spcPts val="0"/>
              </a:spcBef>
              <a:spcAft>
                <a:spcPts val="0"/>
              </a:spcAft>
              <a:defRPr sz="1800" b="0" i="0" u="none" strike="noStrike" kern="0" cap="none" spc="0" baseline="0">
                <a:solidFill>
                  <a:srgbClr val="000000"/>
                </a:solidFill>
                <a:uFillTx/>
              </a:defRPr>
            </a:pPr>
            <a:endParaRPr lang="en-GB" sz="2000">
              <a:solidFill>
                <a:srgbClr val="7030A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2000">
                <a:solidFill>
                  <a:srgbClr val="C00000"/>
                </a:solidFill>
                <a:latin typeface="Calibri"/>
                <a:cs typeface="+mn-cs"/>
              </a:rPr>
              <a:t>W</a:t>
            </a:r>
            <a:r>
              <a:rPr lang="en-GB" sz="2000" i="1">
                <a:solidFill>
                  <a:srgbClr val="C00000"/>
                </a:solidFill>
                <a:latin typeface="Calibri"/>
                <a:cs typeface="+mn-cs"/>
              </a:rPr>
              <a:t>here the learning provider appoints a ‘careers adviser’ to its staff, </a:t>
            </a:r>
          </a:p>
          <a:p>
            <a:pPr algn="ctr" fontAlgn="auto">
              <a:spcBef>
                <a:spcPts val="0"/>
              </a:spcBef>
              <a:spcAft>
                <a:spcPts val="0"/>
              </a:spcAft>
              <a:defRPr sz="1800" b="0" i="0" u="none" strike="noStrike" kern="0" cap="none" spc="0" baseline="0">
                <a:solidFill>
                  <a:srgbClr val="000000"/>
                </a:solidFill>
                <a:uFillTx/>
              </a:defRPr>
            </a:pPr>
            <a:r>
              <a:rPr lang="en-GB" sz="2000" i="1">
                <a:solidFill>
                  <a:srgbClr val="C00000"/>
                </a:solidFill>
                <a:latin typeface="Calibri"/>
                <a:cs typeface="+mn-cs"/>
              </a:rPr>
              <a:t>the Quality Award provider must satisfy itself that </a:t>
            </a:r>
          </a:p>
          <a:p>
            <a:pPr algn="ctr" fontAlgn="auto">
              <a:spcBef>
                <a:spcPts val="0"/>
              </a:spcBef>
              <a:spcAft>
                <a:spcPts val="0"/>
              </a:spcAft>
              <a:defRPr sz="1800" b="0" i="0" u="none" strike="noStrike" kern="0" cap="none" spc="0" baseline="0">
                <a:solidFill>
                  <a:srgbClr val="000000"/>
                </a:solidFill>
                <a:uFillTx/>
              </a:defRPr>
            </a:pPr>
            <a:r>
              <a:rPr lang="en-GB" sz="2000" i="1" u="sng">
                <a:solidFill>
                  <a:srgbClr val="7030A0"/>
                </a:solidFill>
                <a:effectLst>
                  <a:outerShdw dist="38096" dir="2700000">
                    <a:srgbClr val="000000"/>
                  </a:outerShdw>
                </a:effectLst>
                <a:latin typeface="Calibri"/>
                <a:cs typeface="+mn-cs"/>
              </a:rPr>
              <a:t>young people confirm </a:t>
            </a:r>
            <a:r>
              <a:rPr lang="en-GB" sz="2000" i="1" u="sng">
                <a:solidFill>
                  <a:srgbClr val="C00000"/>
                </a:solidFill>
                <a:effectLst>
                  <a:outerShdw dist="38096" dir="2700000">
                    <a:srgbClr val="000000"/>
                  </a:outerShdw>
                </a:effectLst>
                <a:latin typeface="Calibri"/>
                <a:cs typeface="+mn-cs"/>
              </a:rPr>
              <a:t>equity of access to external provision if they seek it.</a:t>
            </a:r>
            <a:endParaRPr lang="en-GB" sz="2000" u="sng">
              <a:solidFill>
                <a:srgbClr val="C00000"/>
              </a:solidFill>
              <a:effectLst>
                <a:outerShdw dist="38096" dir="2700000">
                  <a:srgbClr val="000000"/>
                </a:outerShdw>
              </a:effectLst>
              <a:latin typeface="Calibri"/>
              <a:cs typeface="+mn-cs"/>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8967788" cy="841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p:cNvSpPr>
            <a:spLocks noChangeArrowheads="1"/>
          </p:cNvSpPr>
          <p:nvPr/>
        </p:nvSpPr>
        <p:spPr bwMode="auto">
          <a:xfrm>
            <a:off x="2100263" y="136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
            </a:r>
            <a:br>
              <a:rPr lang="en-GB" altLang="en-US">
                <a:solidFill>
                  <a:srgbClr val="000000"/>
                </a:solidFill>
                <a:latin typeface="Arial" panose="020B0604020202020204" pitchFamily="34" charset="0"/>
              </a:rPr>
            </a:br>
            <a:endParaRPr lang="en-GB" altLang="en-US">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1433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a:extLst>
              <a:ext uri="{28A0092B-C50C-407E-A947-70E740481C1C}">
                <a14:useLocalDpi xmlns:a14="http://schemas.microsoft.com/office/drawing/2010/main" val="0"/>
              </a:ext>
            </a:extLst>
          </a:blip>
          <a:srcRect l="8182" t="26988" r="7880" b="26648"/>
          <a:stretch>
            <a:fillRect/>
          </a:stretch>
        </p:blipFill>
        <p:spPr bwMode="auto">
          <a:xfrm>
            <a:off x="292100" y="176213"/>
            <a:ext cx="855821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2100" y="1412875"/>
            <a:ext cx="8672513" cy="5981700"/>
          </a:xfrm>
          <a:prstGeom prst="rect">
            <a:avLst/>
          </a:prstGeom>
          <a:noFill/>
          <a:ln>
            <a:noFill/>
            <a:prstDash val="solid"/>
          </a:ln>
        </p:spPr>
        <p:txBody>
          <a:bodyPr>
            <a:spAutoFit/>
          </a:bodyPr>
          <a:lstStyle/>
          <a:p>
            <a:pPr algn="ctr" fontAlgn="auto">
              <a:spcBef>
                <a:spcPts val="0"/>
              </a:spcBef>
              <a:spcAft>
                <a:spcPts val="0"/>
              </a:spcAft>
              <a:defRPr sz="1800" b="0" i="0" u="none" strike="noStrike" kern="0" cap="none" spc="0" baseline="0">
                <a:solidFill>
                  <a:srgbClr val="000000"/>
                </a:solidFill>
                <a:uFillTx/>
              </a:defRPr>
            </a:pPr>
            <a:endParaRPr lang="en-GB" sz="2800" b="1" baseline="30000">
              <a:solidFill>
                <a:srgbClr val="7030A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7030A0"/>
                </a:solidFill>
                <a:latin typeface="Calibri"/>
                <a:cs typeface="+mn-cs"/>
              </a:rPr>
              <a:t>THE ISSUE OF SOLE-TRADERS &amp; MATRIX ACCREDITATION</a:t>
            </a:r>
          </a:p>
          <a:p>
            <a:pPr algn="ctr" fontAlgn="auto">
              <a:spcBef>
                <a:spcPts val="0"/>
              </a:spcBef>
              <a:spcAft>
                <a:spcPts val="0"/>
              </a:spcAft>
              <a:defRPr sz="1800" b="0" i="0" u="none" strike="noStrike" kern="0" cap="none" spc="0" baseline="0">
                <a:solidFill>
                  <a:srgbClr val="000000"/>
                </a:solidFill>
                <a:uFillTx/>
              </a:defRPr>
            </a:pPr>
            <a:endParaRPr lang="en-GB" sz="2800" b="1" baseline="30000">
              <a:solidFill>
                <a:srgbClr val="7030A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r>
              <a:rPr lang="en-GB" sz="2800" b="1" baseline="30000">
                <a:solidFill>
                  <a:srgbClr val="000000"/>
                </a:solidFill>
                <a:latin typeface="Calibri"/>
                <a:cs typeface="+mn-cs"/>
              </a:rPr>
              <a:t>4. </a:t>
            </a:r>
            <a:r>
              <a:rPr lang="en-GB" sz="2800" b="1" baseline="30000">
                <a:solidFill>
                  <a:srgbClr val="984807"/>
                </a:solidFill>
                <a:latin typeface="Calibri"/>
                <a:cs typeface="+mn-cs"/>
              </a:rPr>
              <a:t>Whilst </a:t>
            </a:r>
            <a:r>
              <a:rPr lang="en-GB" sz="2800" b="1" baseline="30000">
                <a:solidFill>
                  <a:srgbClr val="7030A0"/>
                </a:solidFill>
                <a:effectLst>
                  <a:outerShdw dist="38096" dir="2700000">
                    <a:srgbClr val="000000"/>
                  </a:outerShdw>
                </a:effectLst>
                <a:latin typeface="Calibri"/>
                <a:cs typeface="+mn-cs"/>
              </a:rPr>
              <a:t>every organisation </a:t>
            </a:r>
            <a:r>
              <a:rPr lang="en-GB" sz="2800" b="1" baseline="30000">
                <a:solidFill>
                  <a:srgbClr val="984807"/>
                </a:solidFill>
                <a:latin typeface="Calibri"/>
                <a:cs typeface="+mn-cs"/>
              </a:rPr>
              <a:t>providing professional careers advice and guidance should be expected to hold (or be working towards achieving) the </a:t>
            </a:r>
            <a:r>
              <a:rPr lang="en-GB" sz="2800" b="1" i="1" baseline="30000">
                <a:solidFill>
                  <a:srgbClr val="984807"/>
                </a:solidFill>
                <a:latin typeface="Calibri"/>
                <a:cs typeface="+mn-cs"/>
              </a:rPr>
              <a:t>matrix</a:t>
            </a:r>
            <a:r>
              <a:rPr lang="en-GB" sz="2800" b="1" baseline="30000">
                <a:solidFill>
                  <a:srgbClr val="984807"/>
                </a:solidFill>
                <a:latin typeface="Calibri"/>
                <a:cs typeface="+mn-cs"/>
              </a:rPr>
              <a:t> Standard, </a:t>
            </a:r>
          </a:p>
          <a:p>
            <a:pPr fontAlgn="auto">
              <a:spcBef>
                <a:spcPts val="0"/>
              </a:spcBef>
              <a:spcAft>
                <a:spcPts val="0"/>
              </a:spcAft>
              <a:defRPr sz="1800" b="0" i="0" u="none" strike="noStrike" kern="0" cap="none" spc="0" baseline="0">
                <a:solidFill>
                  <a:srgbClr val="000000"/>
                </a:solidFill>
                <a:uFillTx/>
              </a:defRPr>
            </a:pPr>
            <a:r>
              <a:rPr lang="en-GB" sz="2800" b="1" baseline="30000">
                <a:solidFill>
                  <a:srgbClr val="7030A0"/>
                </a:solidFill>
                <a:latin typeface="Calibri"/>
                <a:cs typeface="+mn-cs"/>
              </a:rPr>
              <a:t>it is accepted that there will be ‘careers advisers’ working as sole-traders/in small partnerships/cooperatives, </a:t>
            </a:r>
            <a:r>
              <a:rPr lang="en-GB" sz="2800" b="1" baseline="30000">
                <a:solidFill>
                  <a:srgbClr val="984807"/>
                </a:solidFill>
                <a:latin typeface="Calibri"/>
                <a:cs typeface="+mn-cs"/>
              </a:rPr>
              <a:t>for whom </a:t>
            </a:r>
            <a:r>
              <a:rPr lang="en-GB" sz="2800" b="1" baseline="30000">
                <a:solidFill>
                  <a:srgbClr val="984807"/>
                </a:solidFill>
                <a:effectLst>
                  <a:outerShdw dist="38096" dir="2700000">
                    <a:srgbClr val="000000"/>
                  </a:outerShdw>
                </a:effectLst>
                <a:latin typeface="Calibri"/>
                <a:cs typeface="+mn-cs"/>
              </a:rPr>
              <a:t>it is not expected </a:t>
            </a:r>
            <a:r>
              <a:rPr lang="en-GB" sz="2800" b="1" baseline="30000">
                <a:solidFill>
                  <a:srgbClr val="984807"/>
                </a:solidFill>
                <a:latin typeface="Calibri"/>
                <a:cs typeface="+mn-cs"/>
              </a:rPr>
              <a:t>that they must be </a:t>
            </a:r>
            <a:r>
              <a:rPr lang="en-GB" sz="2800" b="1" i="1" baseline="30000">
                <a:solidFill>
                  <a:srgbClr val="984807"/>
                </a:solidFill>
                <a:latin typeface="Calibri"/>
                <a:cs typeface="+mn-cs"/>
              </a:rPr>
              <a:t>matrix</a:t>
            </a:r>
            <a:r>
              <a:rPr lang="en-GB" sz="2800" b="1" baseline="30000">
                <a:solidFill>
                  <a:srgbClr val="984807"/>
                </a:solidFill>
                <a:latin typeface="Calibri"/>
                <a:cs typeface="+mn-cs"/>
              </a:rPr>
              <a:t> accredited; </a:t>
            </a:r>
          </a:p>
          <a:p>
            <a:pPr fontAlgn="auto">
              <a:spcBef>
                <a:spcPts val="0"/>
              </a:spcBef>
              <a:spcAft>
                <a:spcPts val="0"/>
              </a:spcAft>
              <a:defRPr sz="1800" b="0" i="0" u="none" strike="noStrike" kern="0" cap="none" spc="0" baseline="0">
                <a:solidFill>
                  <a:srgbClr val="000000"/>
                </a:solidFill>
                <a:uFillTx/>
              </a:defRPr>
            </a:pPr>
            <a:endParaRPr lang="en-GB" sz="2800" b="1" baseline="30000">
              <a:solidFill>
                <a:srgbClr val="984807"/>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000000"/>
                </a:solidFill>
                <a:latin typeface="Calibri"/>
                <a:cs typeface="+mn-cs"/>
              </a:rPr>
              <a:t>however, </a:t>
            </a: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000000"/>
                </a:solidFill>
                <a:latin typeface="Calibri"/>
                <a:cs typeface="+mn-cs"/>
              </a:rPr>
              <a:t>there are growing numbers of sole traders/small partnerships which are </a:t>
            </a:r>
            <a:r>
              <a:rPr lang="en-GB" sz="2800" b="1" i="1" baseline="30000">
                <a:solidFill>
                  <a:srgbClr val="000000"/>
                </a:solidFill>
                <a:latin typeface="Calibri"/>
                <a:cs typeface="+mn-cs"/>
              </a:rPr>
              <a:t>matrix</a:t>
            </a:r>
            <a:r>
              <a:rPr lang="en-GB" sz="2800" b="1" baseline="30000">
                <a:solidFill>
                  <a:srgbClr val="000000"/>
                </a:solidFill>
                <a:latin typeface="Calibri"/>
                <a:cs typeface="+mn-cs"/>
              </a:rPr>
              <a:t> accredited, and </a:t>
            </a:r>
            <a:r>
              <a:rPr lang="en-GB" sz="2800" b="1" baseline="30000">
                <a:solidFill>
                  <a:srgbClr val="984807"/>
                </a:solidFill>
                <a:latin typeface="Calibri"/>
                <a:cs typeface="+mn-cs"/>
              </a:rPr>
              <a:t>we would hope  Quality Award providers </a:t>
            </a: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984807"/>
                </a:solidFill>
                <a:latin typeface="Calibri"/>
                <a:cs typeface="+mn-cs"/>
              </a:rPr>
              <a:t>would encourage learning providers </a:t>
            </a: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984807"/>
                </a:solidFill>
                <a:latin typeface="Calibri"/>
                <a:cs typeface="+mn-cs"/>
              </a:rPr>
              <a:t>securing services from sole traders/small partnerships</a:t>
            </a: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984807"/>
                </a:solidFill>
                <a:latin typeface="Calibri"/>
                <a:cs typeface="+mn-cs"/>
              </a:rPr>
              <a:t> to encourage these to contact emqc </a:t>
            </a: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984807"/>
                </a:solidFill>
                <a:latin typeface="Calibri"/>
                <a:cs typeface="+mn-cs"/>
              </a:rPr>
              <a:t>(the awarding body for the </a:t>
            </a:r>
            <a:r>
              <a:rPr lang="en-GB" sz="2800" b="1" i="1" baseline="30000">
                <a:solidFill>
                  <a:srgbClr val="984807"/>
                </a:solidFill>
                <a:latin typeface="Calibri"/>
                <a:cs typeface="+mn-cs"/>
              </a:rPr>
              <a:t>matrix </a:t>
            </a:r>
            <a:r>
              <a:rPr lang="en-GB" sz="2800" b="1" baseline="30000">
                <a:solidFill>
                  <a:srgbClr val="984807"/>
                </a:solidFill>
                <a:latin typeface="Calibri"/>
                <a:cs typeface="+mn-cs"/>
              </a:rPr>
              <a:t>Standard: </a:t>
            </a:r>
            <a:r>
              <a:rPr lang="en-GB" sz="2800" b="1" u="sng" baseline="30000">
                <a:solidFill>
                  <a:srgbClr val="984807"/>
                </a:solidFill>
                <a:latin typeface="Calibri"/>
                <a:cs typeface="+mn-cs"/>
                <a:hlinkClick r:id="rId5"/>
              </a:rPr>
              <a:t>www.emqc.co.uk</a:t>
            </a:r>
            <a:r>
              <a:rPr lang="en-GB" sz="2800" b="1" baseline="30000">
                <a:solidFill>
                  <a:srgbClr val="984807"/>
                </a:solidFill>
                <a:latin typeface="Calibri"/>
                <a:cs typeface="+mn-cs"/>
              </a:rPr>
              <a:t>) </a:t>
            </a:r>
          </a:p>
          <a:p>
            <a:pPr algn="ctr" fontAlgn="auto">
              <a:spcBef>
                <a:spcPts val="0"/>
              </a:spcBef>
              <a:spcAft>
                <a:spcPts val="0"/>
              </a:spcAft>
              <a:defRPr sz="1800" b="0" i="0" u="none" strike="noStrike" kern="0" cap="none" spc="0" baseline="0">
                <a:solidFill>
                  <a:srgbClr val="000000"/>
                </a:solidFill>
                <a:uFillTx/>
              </a:defRPr>
            </a:pPr>
            <a:r>
              <a:rPr lang="en-GB" sz="2800" b="1" baseline="30000">
                <a:solidFill>
                  <a:srgbClr val="984807"/>
                </a:solidFill>
                <a:latin typeface="Calibri"/>
                <a:cs typeface="+mn-cs"/>
              </a:rPr>
              <a:t>to consider </a:t>
            </a:r>
            <a:r>
              <a:rPr lang="en-GB" sz="2800" b="1" i="1" baseline="30000">
                <a:solidFill>
                  <a:srgbClr val="984807"/>
                </a:solidFill>
                <a:latin typeface="Calibri"/>
                <a:cs typeface="+mn-cs"/>
              </a:rPr>
              <a:t>matrix</a:t>
            </a:r>
            <a:r>
              <a:rPr lang="en-GB" sz="2800" b="1" baseline="30000">
                <a:solidFill>
                  <a:srgbClr val="984807"/>
                </a:solidFill>
                <a:latin typeface="Calibri"/>
                <a:cs typeface="+mn-cs"/>
              </a:rPr>
              <a:t> accreditation. </a:t>
            </a:r>
          </a:p>
          <a:p>
            <a:pPr fontAlgn="auto">
              <a:spcBef>
                <a:spcPts val="0"/>
              </a:spcBef>
              <a:spcAft>
                <a:spcPts val="0"/>
              </a:spcAft>
              <a:defRPr sz="1800" b="0" i="0" u="none" strike="noStrike" kern="0" cap="none" spc="0" baseline="0">
                <a:solidFill>
                  <a:srgbClr val="000000"/>
                </a:solidFill>
                <a:uFillTx/>
              </a:defRPr>
            </a:pPr>
            <a:endParaRPr lang="en-GB" sz="2800" b="1" u="sng" baseline="30000">
              <a:solidFill>
                <a:srgbClr val="000000"/>
              </a:solidFill>
              <a:effectLst>
                <a:outerShdw dist="38096" dir="2700000">
                  <a:srgbClr val="000000"/>
                </a:outerShdw>
              </a:effectLst>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sz="2800" b="1" u="sng" baseline="30000">
                <a:solidFill>
                  <a:srgbClr val="7030A0"/>
                </a:solidFill>
                <a:effectLst>
                  <a:outerShdw dist="38096" dir="2700000">
                    <a:srgbClr val="000000"/>
                  </a:outerShdw>
                </a:effectLst>
                <a:latin typeface="Calibri"/>
                <a:cs typeface="+mn-cs"/>
              </a:rPr>
              <a:t>We would expect sole traders to meet the CDI requirements and to be registered.</a:t>
            </a:r>
            <a:endParaRPr lang="en-GB" sz="2800" b="1" baseline="30000">
              <a:solidFill>
                <a:srgbClr val="7030A0"/>
              </a:solidFill>
              <a:effectLst>
                <a:outerShdw dist="38096" dir="2700000">
                  <a:srgbClr val="000000"/>
                </a:outerShdw>
              </a:effectLst>
              <a:latin typeface="Calibri"/>
              <a:cs typeface="+mn-cs"/>
            </a:endParaRPr>
          </a:p>
          <a:p>
            <a:pPr fontAlgn="auto">
              <a:spcBef>
                <a:spcPts val="0"/>
              </a:spcBef>
              <a:spcAft>
                <a:spcPts val="0"/>
              </a:spcAft>
              <a:defRPr sz="1800" b="0" i="0" u="none" strike="noStrike" kern="0" cap="none" spc="0" baseline="0">
                <a:solidFill>
                  <a:srgbClr val="000000"/>
                </a:solidFill>
                <a:uFillTx/>
              </a:defRPr>
            </a:pPr>
            <a:r>
              <a:rPr lang="en-GB" sz="2800" b="1">
                <a:solidFill>
                  <a:srgbClr val="000000"/>
                </a:solidFill>
                <a:latin typeface="Calibri"/>
                <a:cs typeface="+mn-cs"/>
              </a:rPr>
              <a:t>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8967788" cy="841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2100263" y="136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
            </a:r>
            <a:br>
              <a:rPr lang="en-GB" altLang="en-US">
                <a:solidFill>
                  <a:srgbClr val="000000"/>
                </a:solidFill>
                <a:latin typeface="Arial" panose="020B0604020202020204" pitchFamily="34" charset="0"/>
              </a:rPr>
            </a:br>
            <a:endParaRPr lang="en-GB" altLang="en-US">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1638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p:cNvPicPr>
          <p:nvPr/>
        </p:nvPicPr>
        <p:blipFill>
          <a:blip r:embed="rId4">
            <a:extLst>
              <a:ext uri="{28A0092B-C50C-407E-A947-70E740481C1C}">
                <a14:useLocalDpi xmlns:a14="http://schemas.microsoft.com/office/drawing/2010/main" val="0"/>
              </a:ext>
            </a:extLst>
          </a:blip>
          <a:srcRect l="4253" t="24944" r="6657" b="24944"/>
          <a:stretch>
            <a:fillRect/>
          </a:stretch>
        </p:blipFill>
        <p:spPr bwMode="auto">
          <a:xfrm>
            <a:off x="-107950" y="-4763"/>
            <a:ext cx="912653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525" y="2127250"/>
            <a:ext cx="8504238"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17410"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p:cNvPicPr>
          <p:nvPr/>
        </p:nvPicPr>
        <p:blipFill>
          <a:blip r:embed="rId4">
            <a:extLst>
              <a:ext uri="{28A0092B-C50C-407E-A947-70E740481C1C}">
                <a14:useLocalDpi xmlns:a14="http://schemas.microsoft.com/office/drawing/2010/main" val="0"/>
              </a:ext>
            </a:extLst>
          </a:blip>
          <a:srcRect l="8182" t="26988" r="7880" b="26648"/>
          <a:stretch>
            <a:fillRect/>
          </a:stretch>
        </p:blipFill>
        <p:spPr bwMode="auto">
          <a:xfrm>
            <a:off x="292100" y="176213"/>
            <a:ext cx="855821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987550"/>
            <a:ext cx="8755063"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1843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l="8182" t="26988" r="7880" b="26648"/>
          <a:stretch>
            <a:fillRect/>
          </a:stretch>
        </p:blipFill>
        <p:spPr bwMode="auto">
          <a:xfrm>
            <a:off x="292100" y="2378075"/>
            <a:ext cx="85582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292100" y="476250"/>
            <a:ext cx="85582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p:txBody>
      </p:sp>
      <p:sp>
        <p:nvSpPr>
          <p:cNvPr id="18437" name="Rectangle 4"/>
          <p:cNvSpPr>
            <a:spLocks noChangeArrowheads="1"/>
          </p:cNvSpPr>
          <p:nvPr/>
        </p:nvSpPr>
        <p:spPr bwMode="auto">
          <a:xfrm>
            <a:off x="179388" y="620713"/>
            <a:ext cx="89646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b="1">
              <a:solidFill>
                <a:srgbClr val="000000"/>
              </a:solidFill>
            </a:endParaRPr>
          </a:p>
          <a:p>
            <a:endParaRPr lang="en-GB" altLang="en-US" b="1">
              <a:solidFill>
                <a:srgbClr val="000000"/>
              </a:solidFill>
            </a:endParaRPr>
          </a:p>
          <a:p>
            <a:pPr algn="ctr"/>
            <a:r>
              <a:rPr lang="en-GB" altLang="en-US" b="1">
                <a:solidFill>
                  <a:srgbClr val="000000"/>
                </a:solidFill>
              </a:rPr>
              <a:t>Launching the February 2015 publication of the </a:t>
            </a:r>
          </a:p>
          <a:p>
            <a:pPr algn="ctr"/>
            <a:r>
              <a:rPr lang="en-GB" altLang="en-US" b="1">
                <a:solidFill>
                  <a:srgbClr val="000000"/>
                </a:solidFill>
              </a:rPr>
              <a:t>Revised GUIDE TO THE STANDARD: </a:t>
            </a:r>
          </a:p>
          <a:p>
            <a:pPr algn="ctr"/>
            <a:r>
              <a:rPr lang="en-GB" altLang="en-US" b="1">
                <a:solidFill>
                  <a:srgbClr val="000000"/>
                </a:solidFill>
              </a:rPr>
              <a:t>highlighting what is newly revised and approved by the Consortium Board</a:t>
            </a: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r>
              <a:rPr lang="en-GB" altLang="en-US" b="1">
                <a:solidFill>
                  <a:srgbClr val="000000"/>
                </a:solidFill>
              </a:rPr>
              <a:t>University of Derby, ICEGS</a:t>
            </a:r>
          </a:p>
          <a:p>
            <a:pPr algn="ctr"/>
            <a:r>
              <a:rPr lang="en-GB" altLang="en-US" b="1">
                <a:solidFill>
                  <a:srgbClr val="000000"/>
                </a:solidFill>
              </a:rPr>
              <a:t>February 25</a:t>
            </a:r>
            <a:r>
              <a:rPr lang="en-GB" altLang="en-US" b="1" baseline="30000">
                <a:solidFill>
                  <a:srgbClr val="000000"/>
                </a:solidFill>
              </a:rPr>
              <a:t>th</a:t>
            </a:r>
            <a:r>
              <a:rPr lang="en-GB" altLang="en-US" b="1">
                <a:solidFill>
                  <a:srgbClr val="000000"/>
                </a:solidFill>
              </a:rPr>
              <a:t> 2015</a:t>
            </a:r>
            <a:endParaRPr lang="en-GB" altLang="en-US">
              <a:solidFill>
                <a:srgbClr val="000000"/>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307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l="8182" t="26988" r="7880" b="26648"/>
          <a:stretch>
            <a:fillRect/>
          </a:stretch>
        </p:blipFill>
        <p:spPr bwMode="auto">
          <a:xfrm>
            <a:off x="292100" y="2378075"/>
            <a:ext cx="85582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292100" y="476250"/>
            <a:ext cx="85582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a:p>
            <a:endParaRPr lang="en-GB" altLang="en-US">
              <a:solidFill>
                <a:srgbClr val="000000"/>
              </a:solidFill>
            </a:endParaRPr>
          </a:p>
        </p:txBody>
      </p:sp>
      <p:sp>
        <p:nvSpPr>
          <p:cNvPr id="3077" name="Rectangle 4"/>
          <p:cNvSpPr>
            <a:spLocks noChangeArrowheads="1"/>
          </p:cNvSpPr>
          <p:nvPr/>
        </p:nvSpPr>
        <p:spPr bwMode="auto">
          <a:xfrm>
            <a:off x="179388" y="620713"/>
            <a:ext cx="89646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b="1">
              <a:solidFill>
                <a:srgbClr val="000000"/>
              </a:solidFill>
            </a:endParaRPr>
          </a:p>
          <a:p>
            <a:endParaRPr lang="en-GB" altLang="en-US" b="1">
              <a:solidFill>
                <a:srgbClr val="000000"/>
              </a:solidFill>
            </a:endParaRPr>
          </a:p>
          <a:p>
            <a:pPr algn="ctr"/>
            <a:r>
              <a:rPr lang="en-GB" altLang="en-US" b="1">
                <a:solidFill>
                  <a:srgbClr val="000000"/>
                </a:solidFill>
              </a:rPr>
              <a:t>Launching the February 2015 publication of the </a:t>
            </a:r>
          </a:p>
          <a:p>
            <a:pPr algn="ctr"/>
            <a:r>
              <a:rPr lang="en-GB" altLang="en-US" b="1">
                <a:solidFill>
                  <a:srgbClr val="000000"/>
                </a:solidFill>
              </a:rPr>
              <a:t>Revised GUIDE TO THE STANDARD: </a:t>
            </a:r>
          </a:p>
          <a:p>
            <a:pPr algn="ctr"/>
            <a:r>
              <a:rPr lang="en-GB" altLang="en-US" b="1">
                <a:solidFill>
                  <a:srgbClr val="000000"/>
                </a:solidFill>
              </a:rPr>
              <a:t>highlighting what is newly revised and approved by the Consortium Board</a:t>
            </a: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endParaRPr lang="en-GB" altLang="en-US" b="1">
              <a:solidFill>
                <a:srgbClr val="000000"/>
              </a:solidFill>
            </a:endParaRPr>
          </a:p>
          <a:p>
            <a:pPr algn="ctr"/>
            <a:r>
              <a:rPr lang="en-GB" altLang="en-US" b="1">
                <a:solidFill>
                  <a:srgbClr val="000000"/>
                </a:solidFill>
              </a:rPr>
              <a:t>University of Derby, ICEGS</a:t>
            </a:r>
          </a:p>
          <a:p>
            <a:pPr algn="ctr"/>
            <a:r>
              <a:rPr lang="en-GB" altLang="en-US" b="1">
                <a:solidFill>
                  <a:srgbClr val="000000"/>
                </a:solidFill>
              </a:rPr>
              <a:t>February 25</a:t>
            </a:r>
            <a:r>
              <a:rPr lang="en-GB" altLang="en-US" b="1" baseline="30000">
                <a:solidFill>
                  <a:srgbClr val="000000"/>
                </a:solidFill>
              </a:rPr>
              <a:t>th</a:t>
            </a:r>
            <a:r>
              <a:rPr lang="en-GB" altLang="en-US" b="1">
                <a:solidFill>
                  <a:srgbClr val="000000"/>
                </a:solidFill>
              </a:rPr>
              <a:t> 2015</a:t>
            </a:r>
            <a:endParaRPr lang="en-GB" altLang="en-US">
              <a:solidFill>
                <a:srgbClr val="000000"/>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409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4">
            <a:extLst>
              <a:ext uri="{28A0092B-C50C-407E-A947-70E740481C1C}">
                <a14:useLocalDpi xmlns:a14="http://schemas.microsoft.com/office/drawing/2010/main" val="0"/>
              </a:ext>
            </a:extLst>
          </a:blip>
          <a:srcRect l="8182" t="26988" r="7880" b="26648"/>
          <a:stretch>
            <a:fillRect/>
          </a:stretch>
        </p:blipFill>
        <p:spPr bwMode="auto">
          <a:xfrm>
            <a:off x="292100" y="176213"/>
            <a:ext cx="855821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solidFill>
                <a:srgbClr val="000000"/>
              </a:solidFill>
            </a:endParaRPr>
          </a:p>
        </p:txBody>
      </p:sp>
      <p:sp>
        <p:nvSpPr>
          <p:cNvPr id="4102" name="Rectangle 4"/>
          <p:cNvSpPr>
            <a:spLocks noChangeArrowheads="1"/>
          </p:cNvSpPr>
          <p:nvPr/>
        </p:nvSpPr>
        <p:spPr bwMode="auto">
          <a:xfrm>
            <a:off x="292100" y="2117725"/>
            <a:ext cx="8558213" cy="4308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hangingPunct="0"/>
            <a:r>
              <a:rPr lang="en-GB" altLang="en-US" sz="1400" b="1">
                <a:solidFill>
                  <a:srgbClr val="000000"/>
                </a:solidFill>
                <a:latin typeface="Arial" panose="020B0604020202020204" pitchFamily="34" charset="0"/>
                <a:cs typeface="Calibri" panose="020F0502020204030204" pitchFamily="34" charset="0"/>
              </a:rPr>
              <a:t>The Quality in Careers Consortium Board</a:t>
            </a:r>
            <a:r>
              <a:rPr lang="en-GB" altLang="en-US" sz="1400">
                <a:solidFill>
                  <a:srgbClr val="000000"/>
                </a:solidFill>
                <a:latin typeface="Arial" panose="020B0604020202020204" pitchFamily="34" charset="0"/>
                <a:cs typeface="Calibri" panose="020F0502020204030204" pitchFamily="34" charset="0"/>
              </a:rPr>
              <a:t>  (As at 12</a:t>
            </a:r>
            <a:r>
              <a:rPr lang="en-GB" altLang="en-US" sz="1400" baseline="30000">
                <a:solidFill>
                  <a:srgbClr val="000000"/>
                </a:solidFill>
                <a:latin typeface="Arial" panose="020B0604020202020204" pitchFamily="34" charset="0"/>
                <a:cs typeface="Calibri" panose="020F0502020204030204" pitchFamily="34" charset="0"/>
              </a:rPr>
              <a:t>th</a:t>
            </a:r>
            <a:r>
              <a:rPr lang="en-GB" altLang="en-US" sz="1400">
                <a:solidFill>
                  <a:srgbClr val="000000"/>
                </a:solidFill>
                <a:latin typeface="Arial" panose="020B0604020202020204" pitchFamily="34" charset="0"/>
                <a:cs typeface="Calibri" panose="020F0502020204030204" pitchFamily="34" charset="0"/>
              </a:rPr>
              <a:t> January 2015):</a:t>
            </a:r>
          </a:p>
          <a:p>
            <a:pPr hangingPunct="0"/>
            <a:endParaRPr lang="en-GB" altLang="en-US" sz="1400">
              <a:solidFill>
                <a:srgbClr val="000000"/>
              </a:solidFill>
              <a:latin typeface="Arial" panose="020B0604020202020204" pitchFamily="34" charset="0"/>
            </a:endParaRPr>
          </a:p>
          <a:p>
            <a:pPr hangingPunct="0">
              <a:buSzPct val="100000"/>
              <a:buFontTx/>
              <a:buChar char="•"/>
            </a:pPr>
            <a:r>
              <a:rPr lang="en-GB" altLang="en-US" sz="1400" b="1">
                <a:solidFill>
                  <a:srgbClr val="000000"/>
                </a:solidFill>
                <a:latin typeface="Arial" panose="020B0604020202020204" pitchFamily="34" charset="0"/>
                <a:cs typeface="Calibri" panose="020F0502020204030204" pitchFamily="34" charset="0"/>
              </a:rPr>
              <a:t>Dr Barrie Hopson</a:t>
            </a:r>
            <a:r>
              <a:rPr lang="en-GB" altLang="en-US" sz="1400">
                <a:solidFill>
                  <a:srgbClr val="000000"/>
                </a:solidFill>
                <a:latin typeface="Arial" panose="020B0604020202020204" pitchFamily="34" charset="0"/>
                <a:cs typeface="Calibri" panose="020F0502020204030204" pitchFamily="34" charset="0"/>
              </a:rPr>
              <a:t> </a:t>
            </a:r>
            <a:r>
              <a:rPr lang="en-GB" altLang="en-US" sz="1400" i="1">
                <a:solidFill>
                  <a:srgbClr val="000000"/>
                </a:solidFill>
                <a:latin typeface="Arial" panose="020B0604020202020204" pitchFamily="34" charset="0"/>
                <a:cs typeface="Calibri" panose="020F0502020204030204" pitchFamily="34" charset="0"/>
              </a:rPr>
              <a:t>(succeeding founding Chair, Dame Ruth Silver)</a:t>
            </a:r>
            <a:r>
              <a:rPr lang="en-GB" altLang="en-US" sz="1400">
                <a:solidFill>
                  <a:srgbClr val="000000"/>
                </a:solidFill>
                <a:latin typeface="Arial" panose="020B0604020202020204" pitchFamily="34" charset="0"/>
                <a:cs typeface="Calibri" panose="020F0502020204030204" pitchFamily="34" charset="0"/>
              </a:rPr>
              <a:t> as Chair </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Association of Colleges (AoC) nominee = </a:t>
            </a:r>
            <a:r>
              <a:rPr lang="en-GB" altLang="en-US" sz="1400" b="1">
                <a:solidFill>
                  <a:srgbClr val="000000"/>
                </a:solidFill>
                <a:latin typeface="Arial" panose="020B0604020202020204" pitchFamily="34" charset="0"/>
                <a:cs typeface="Calibri" panose="020F0502020204030204" pitchFamily="34" charset="0"/>
              </a:rPr>
              <a:t>Joy Mercer</a:t>
            </a:r>
            <a:r>
              <a:rPr lang="en-GB" altLang="en-US" sz="1400">
                <a:solidFill>
                  <a:srgbClr val="000000"/>
                </a:solidFill>
                <a:latin typeface="Arial" panose="020B0604020202020204" pitchFamily="34" charset="0"/>
                <a:cs typeface="Calibri" panose="020F0502020204030204" pitchFamily="34" charset="0"/>
              </a:rPr>
              <a:t>, Director of Policy (Education) </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Association of Employment &amp; Learning Providers (AELP) nominee = </a:t>
            </a:r>
            <a:r>
              <a:rPr lang="en-GB" altLang="en-US" sz="1400" b="1">
                <a:solidFill>
                  <a:srgbClr val="000000"/>
                </a:solidFill>
                <a:latin typeface="Arial" panose="020B0604020202020204" pitchFamily="34" charset="0"/>
                <a:cs typeface="Calibri" panose="020F0502020204030204" pitchFamily="34" charset="0"/>
              </a:rPr>
              <a:t>Stella Turner </a:t>
            </a:r>
            <a:r>
              <a:rPr lang="en-GB" altLang="en-US" sz="1400">
                <a:solidFill>
                  <a:srgbClr val="000000"/>
                </a:solidFill>
                <a:latin typeface="Arial" panose="020B0604020202020204" pitchFamily="34" charset="0"/>
                <a:cs typeface="Calibri" panose="020F0502020204030204" pitchFamily="34" charset="0"/>
              </a:rPr>
              <a:t>(on behalf of the AELP Board of Directors)</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Association of School &amp; College Leaders (ASCL) nominee = </a:t>
            </a:r>
            <a:r>
              <a:rPr lang="en-GB" altLang="en-US" sz="1400" b="1">
                <a:solidFill>
                  <a:srgbClr val="000000"/>
                </a:solidFill>
                <a:latin typeface="Arial" panose="020B0604020202020204" pitchFamily="34" charset="0"/>
                <a:cs typeface="Calibri" panose="020F0502020204030204" pitchFamily="34" charset="0"/>
              </a:rPr>
              <a:t>Duncan Baldwin</a:t>
            </a:r>
            <a:r>
              <a:rPr lang="en-GB" altLang="en-US" sz="1400">
                <a:solidFill>
                  <a:srgbClr val="000000"/>
                </a:solidFill>
                <a:latin typeface="Arial" panose="020B0604020202020204" pitchFamily="34" charset="0"/>
                <a:cs typeface="Calibri" panose="020F0502020204030204" pitchFamily="34" charset="0"/>
              </a:rPr>
              <a:t>, Deputy Policy Director </a:t>
            </a:r>
            <a:r>
              <a:rPr lang="en-GB" altLang="en-US" sz="1400" i="1">
                <a:solidFill>
                  <a:srgbClr val="000000"/>
                </a:solidFill>
                <a:latin typeface="Arial" panose="020B0604020202020204" pitchFamily="34" charset="0"/>
                <a:cs typeface="Calibri" panose="020F0502020204030204" pitchFamily="34" charset="0"/>
              </a:rPr>
              <a:t>(and as substitute = </a:t>
            </a:r>
            <a:r>
              <a:rPr lang="en-GB" altLang="en-US" sz="1400" b="1" i="1">
                <a:solidFill>
                  <a:srgbClr val="000000"/>
                </a:solidFill>
                <a:latin typeface="Arial" panose="020B0604020202020204" pitchFamily="34" charset="0"/>
                <a:cs typeface="Calibri" panose="020F0502020204030204" pitchFamily="34" charset="0"/>
              </a:rPr>
              <a:t>Karleen Dowden</a:t>
            </a:r>
            <a:r>
              <a:rPr lang="en-GB" altLang="en-US" sz="1400" i="1">
                <a:solidFill>
                  <a:srgbClr val="000000"/>
                </a:solidFill>
                <a:latin typeface="Arial" panose="020B0604020202020204" pitchFamily="34" charset="0"/>
                <a:cs typeface="Calibri" panose="020F0502020204030204" pitchFamily="34" charset="0"/>
              </a:rPr>
              <a:t>, consultant who leads for ASCL on careers guidance and apprenticeships)</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Career Development Institute (CDI) ‘careers adviser’ nominee = </a:t>
            </a:r>
            <a:r>
              <a:rPr lang="en-GB" altLang="en-US" sz="1400" b="1">
                <a:solidFill>
                  <a:srgbClr val="000000"/>
                </a:solidFill>
                <a:latin typeface="Arial" panose="020B0604020202020204" pitchFamily="34" charset="0"/>
                <a:cs typeface="Calibri" panose="020F0502020204030204" pitchFamily="34" charset="0"/>
              </a:rPr>
              <a:t>Jan Ellis</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Career Development Institute (CDI) ‘careers educator’ nominee = </a:t>
            </a:r>
            <a:r>
              <a:rPr lang="en-GB" altLang="en-US" sz="1400" b="1">
                <a:solidFill>
                  <a:srgbClr val="000000"/>
                </a:solidFill>
                <a:latin typeface="Arial" panose="020B0604020202020204" pitchFamily="34" charset="0"/>
                <a:cs typeface="Calibri" panose="020F0502020204030204" pitchFamily="34" charset="0"/>
              </a:rPr>
              <a:t>Sue Barr</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Careers England (CE) nominee = </a:t>
            </a:r>
            <a:r>
              <a:rPr lang="en-GB" altLang="en-US" sz="1400" b="1">
                <a:solidFill>
                  <a:srgbClr val="000000"/>
                </a:solidFill>
                <a:latin typeface="Arial" panose="020B0604020202020204" pitchFamily="34" charset="0"/>
                <a:cs typeface="Calibri" panose="020F0502020204030204" pitchFamily="34" charset="0"/>
              </a:rPr>
              <a:t>Virginia Isaac</a:t>
            </a:r>
            <a:r>
              <a:rPr lang="en-GB" altLang="en-US" sz="1400">
                <a:solidFill>
                  <a:srgbClr val="000000"/>
                </a:solidFill>
                <a:latin typeface="Arial" panose="020B0604020202020204" pitchFamily="34" charset="0"/>
                <a:cs typeface="Calibri" panose="020F0502020204030204" pitchFamily="34" charset="0"/>
              </a:rPr>
              <a:t>, Chair of the CE Quality Task Group </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CEIAG Expert invitee = </a:t>
            </a:r>
            <a:r>
              <a:rPr lang="en-GB" altLang="en-US" sz="1400" b="1">
                <a:solidFill>
                  <a:srgbClr val="000000"/>
                </a:solidFill>
                <a:latin typeface="Arial" panose="020B0604020202020204" pitchFamily="34" charset="0"/>
                <a:cs typeface="Calibri" panose="020F0502020204030204" pitchFamily="34" charset="0"/>
              </a:rPr>
              <a:t>David Andrews</a:t>
            </a:r>
            <a:r>
              <a:rPr lang="en-GB" altLang="en-US" sz="1400">
                <a:solidFill>
                  <a:srgbClr val="000000"/>
                </a:solidFill>
                <a:latin typeface="Arial" panose="020B0604020202020204" pitchFamily="34" charset="0"/>
                <a:cs typeface="Calibri" panose="020F0502020204030204" pitchFamily="34" charset="0"/>
              </a:rPr>
              <a:t> (CEIAG Consultant) </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Higher Education Liaison Officers’ Association (HELOA) invitee = </a:t>
            </a:r>
            <a:r>
              <a:rPr lang="en-GB" altLang="en-US" sz="1400" b="1">
                <a:solidFill>
                  <a:srgbClr val="000000"/>
                </a:solidFill>
                <a:latin typeface="Arial" panose="020B0604020202020204" pitchFamily="34" charset="0"/>
                <a:cs typeface="Calibri" panose="020F0502020204030204" pitchFamily="34" charset="0"/>
              </a:rPr>
              <a:t>Rachel Lister</a:t>
            </a:r>
            <a:r>
              <a:rPr lang="en-GB" altLang="en-US" sz="1400">
                <a:solidFill>
                  <a:srgbClr val="000000"/>
                </a:solidFill>
                <a:latin typeface="Arial" panose="020B0604020202020204" pitchFamily="34" charset="0"/>
                <a:cs typeface="Calibri" panose="020F0502020204030204" pitchFamily="34" charset="0"/>
              </a:rPr>
              <a:t> of University of Cambridge (HELOA UK Vice Chair</a:t>
            </a:r>
            <a:r>
              <a:rPr lang="en-GB" altLang="en-US" sz="1400" i="1">
                <a:solidFill>
                  <a:srgbClr val="000000"/>
                </a:solidFill>
                <a:latin typeface="Arial" panose="020B0604020202020204" pitchFamily="34" charset="0"/>
                <a:cs typeface="Calibri" panose="020F0502020204030204" pitchFamily="34" charset="0"/>
              </a:rPr>
              <a:t>) (and as substitute = </a:t>
            </a:r>
            <a:r>
              <a:rPr lang="en-GB" altLang="en-US" sz="1400" b="1" i="1">
                <a:solidFill>
                  <a:srgbClr val="000000"/>
                </a:solidFill>
                <a:latin typeface="Arial" panose="020B0604020202020204" pitchFamily="34" charset="0"/>
                <a:cs typeface="Calibri" panose="020F0502020204030204" pitchFamily="34" charset="0"/>
              </a:rPr>
              <a:t>Amandip Bisel</a:t>
            </a:r>
            <a:r>
              <a:rPr lang="en-GB" altLang="en-US" sz="1400" i="1">
                <a:solidFill>
                  <a:srgbClr val="000000"/>
                </a:solidFill>
                <a:latin typeface="Arial" panose="020B0604020202020204" pitchFamily="34" charset="0"/>
                <a:cs typeface="Calibri" panose="020F0502020204030204" pitchFamily="34" charset="0"/>
              </a:rPr>
              <a:t> of Aston University)</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National Association of Head Teachers (NAHT) nominee = </a:t>
            </a:r>
            <a:r>
              <a:rPr lang="en-GB" altLang="en-US" sz="1400" b="1">
                <a:solidFill>
                  <a:srgbClr val="000000"/>
                </a:solidFill>
                <a:latin typeface="Arial" panose="020B0604020202020204" pitchFamily="34" charset="0"/>
                <a:cs typeface="Calibri" panose="020F0502020204030204" pitchFamily="34" charset="0"/>
              </a:rPr>
              <a:t>Sion Humphreys</a:t>
            </a:r>
            <a:r>
              <a:rPr lang="en-GB" altLang="en-US" sz="1400">
                <a:solidFill>
                  <a:srgbClr val="000000"/>
                </a:solidFill>
                <a:latin typeface="Arial" panose="020B0604020202020204" pitchFamily="34" charset="0"/>
                <a:cs typeface="Calibri" panose="020F0502020204030204" pitchFamily="34" charset="0"/>
              </a:rPr>
              <a:t>, Assistant Secretary (Secondary)</a:t>
            </a:r>
            <a:r>
              <a:rPr lang="en-GB" altLang="en-US" sz="1400" i="1">
                <a:solidFill>
                  <a:srgbClr val="000000"/>
                </a:solidFill>
                <a:latin typeface="Arial" panose="020B0604020202020204" pitchFamily="34" charset="0"/>
                <a:cs typeface="Calibri" panose="020F0502020204030204" pitchFamily="34" charset="0"/>
              </a:rPr>
              <a:t> (and as substitute = </a:t>
            </a:r>
            <a:r>
              <a:rPr lang="en-GB" altLang="en-US" sz="1400" b="1" i="1">
                <a:solidFill>
                  <a:srgbClr val="000000"/>
                </a:solidFill>
                <a:latin typeface="Arial" panose="020B0604020202020204" pitchFamily="34" charset="0"/>
                <a:cs typeface="Calibri" panose="020F0502020204030204" pitchFamily="34" charset="0"/>
              </a:rPr>
              <a:t>Louis Coiffait</a:t>
            </a:r>
            <a:r>
              <a:rPr lang="en-GB" altLang="en-US" sz="1400" i="1">
                <a:solidFill>
                  <a:srgbClr val="000000"/>
                </a:solidFill>
                <a:latin typeface="Arial" panose="020B0604020202020204" pitchFamily="34" charset="0"/>
                <a:cs typeface="Calibri" panose="020F0502020204030204" pitchFamily="34" charset="0"/>
              </a:rPr>
              <a:t>)</a:t>
            </a:r>
            <a:endParaRPr lang="en-GB" altLang="en-US" sz="1400">
              <a:solidFill>
                <a:srgbClr val="000000"/>
              </a:solidFill>
              <a:latin typeface="Arial" panose="020B0604020202020204" pitchFamily="34" charset="0"/>
            </a:endParaRPr>
          </a:p>
          <a:p>
            <a:pPr hangingPunct="0">
              <a:buSzPct val="100000"/>
              <a:buFontTx/>
              <a:buChar char="•"/>
            </a:pPr>
            <a:r>
              <a:rPr lang="en-GB" altLang="en-US" sz="1400">
                <a:solidFill>
                  <a:srgbClr val="000000"/>
                </a:solidFill>
                <a:latin typeface="Arial" panose="020B0604020202020204" pitchFamily="34" charset="0"/>
                <a:cs typeface="Calibri" panose="020F0502020204030204" pitchFamily="34" charset="0"/>
              </a:rPr>
              <a:t>Quality in Careers Standard Director &amp; Organising Secretary for the Consortium = </a:t>
            </a:r>
            <a:r>
              <a:rPr lang="en-GB" altLang="en-US" sz="1400" b="1">
                <a:solidFill>
                  <a:srgbClr val="000000"/>
                </a:solidFill>
                <a:latin typeface="Arial" panose="020B0604020202020204" pitchFamily="34" charset="0"/>
                <a:cs typeface="Calibri" panose="020F0502020204030204" pitchFamily="34" charset="0"/>
              </a:rPr>
              <a:t>Paul Chubb </a:t>
            </a:r>
            <a:r>
              <a:rPr lang="en-GB" altLang="en-US" sz="1400">
                <a:solidFill>
                  <a:srgbClr val="000000"/>
                </a:solidFill>
                <a:latin typeface="Arial" panose="020B0604020202020204" pitchFamily="34" charset="0"/>
                <a:cs typeface="Calibri" panose="020F0502020204030204" pitchFamily="34" charset="0"/>
              </a:rPr>
              <a:t>(CEIAG Consultant) </a:t>
            </a:r>
            <a:endParaRPr lang="en-GB" altLang="en-US" sz="1400">
              <a:solidFill>
                <a:srgbClr val="000000"/>
              </a:solidFill>
              <a:latin typeface="Arial" panose="020B0604020202020204" pitchFamily="34" charset="0"/>
            </a:endParaRPr>
          </a:p>
          <a:p>
            <a:pPr hangingPunct="0"/>
            <a:r>
              <a:rPr lang="en-GB" altLang="en-US" sz="800">
                <a:solidFill>
                  <a:srgbClr val="000000"/>
                </a:solidFill>
                <a:latin typeface="Arial" panose="020B0604020202020204" pitchFamily="34" charset="0"/>
                <a:cs typeface="Calibri" panose="020F0502020204030204" pitchFamily="34" charset="0"/>
              </a:rPr>
              <a:t>*************************************************************</a:t>
            </a:r>
            <a:endParaRPr lang="en-GB" altLang="en-US" sz="80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512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1588"/>
            <a:ext cx="910748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p:cNvPicPr>
          <p:nvPr/>
        </p:nvPicPr>
        <p:blipFill>
          <a:blip r:embed="rId3">
            <a:extLst>
              <a:ext uri="{28A0092B-C50C-407E-A947-70E740481C1C}">
                <a14:useLocalDpi xmlns:a14="http://schemas.microsoft.com/office/drawing/2010/main" val="0"/>
              </a:ext>
            </a:extLst>
          </a:blip>
          <a:srcRect l="8182" t="26988" r="7880" b="26648"/>
          <a:stretch>
            <a:fillRect/>
          </a:stretch>
        </p:blipFill>
        <p:spPr bwMode="auto">
          <a:xfrm>
            <a:off x="292100" y="2378075"/>
            <a:ext cx="85582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1629" y="476667"/>
            <a:ext cx="8559158" cy="5632310"/>
          </a:xfrm>
          <a:prstGeom prst="rect">
            <a:avLst/>
          </a:prstGeom>
          <a:noFill/>
          <a:ln>
            <a:noFill/>
            <a:prstDash val="solid"/>
          </a:ln>
        </p:spPr>
        <p:txBody>
          <a:bodyPr>
            <a:spAutoFit/>
          </a:bodyPr>
          <a:lstStyle/>
          <a:p>
            <a:pPr algn="ctr" fontAlgn="auto">
              <a:spcBef>
                <a:spcPts val="0"/>
              </a:spcBef>
              <a:spcAft>
                <a:spcPts val="0"/>
              </a:spcAft>
              <a:defRPr sz="1800" b="0" i="0" u="none" strike="noStrike" kern="0" cap="none" spc="0" baseline="0">
                <a:solidFill>
                  <a:srgbClr val="000000"/>
                </a:solidFill>
                <a:uFillTx/>
              </a:defRPr>
            </a:pPr>
            <a:r>
              <a:rPr lang="en-GB" b="1">
                <a:solidFill>
                  <a:srgbClr val="000000"/>
                </a:solidFill>
                <a:latin typeface="Calibri"/>
                <a:cs typeface="+mn-cs"/>
              </a:rPr>
              <a:t>What is The Quality in Careers Standard? </a:t>
            </a:r>
            <a:r>
              <a:rPr lang="en-GB" b="1">
                <a:solidFill>
                  <a:srgbClr val="7030A0"/>
                </a:solidFill>
                <a:effectLst>
                  <a:outerShdw dist="38096" dir="2700000">
                    <a:srgbClr val="000000"/>
                  </a:outerShdw>
                </a:effectLst>
                <a:latin typeface="Calibri"/>
                <a:cs typeface="+mn-cs"/>
              </a:rPr>
              <a:t>(new introduction)</a:t>
            </a:r>
          </a:p>
          <a:p>
            <a:pPr marL="342900" indent="-342900" fontAlgn="auto">
              <a:spcBef>
                <a:spcPts val="0"/>
              </a:spcBef>
              <a:spcAft>
                <a:spcPts val="0"/>
              </a:spcAft>
              <a:buSzPct val="100000"/>
              <a:buFont typeface="Calibri"/>
              <a:buAutoNum type="arabicPeriod"/>
              <a:defRPr sz="1800" b="0" i="0" u="none" strike="noStrike" kern="0" cap="none" spc="0" baseline="0">
                <a:solidFill>
                  <a:srgbClr val="000000"/>
                </a:solidFill>
                <a:uFillTx/>
              </a:defRPr>
            </a:pPr>
            <a:r>
              <a:rPr lang="en-GB">
                <a:solidFill>
                  <a:srgbClr val="002060"/>
                </a:solidFill>
                <a:effectLst>
                  <a:outerShdw dist="38096" dir="2700000">
                    <a:srgbClr val="000000"/>
                  </a:outerShdw>
                </a:effectLst>
                <a:latin typeface="Calibri"/>
                <a:cs typeface="+mn-cs"/>
              </a:rPr>
              <a:t>The Quality in Careers Consortium owns and oversees the Quality in Careers Standard which provides national validation for England’s range of Quality Awards for careers education, information, advice and guidance (CEIAG). </a:t>
            </a:r>
          </a:p>
          <a:p>
            <a:pPr marL="342900" indent="-342900" fontAlgn="auto">
              <a:spcBef>
                <a:spcPts val="0"/>
              </a:spcBef>
              <a:spcAft>
                <a:spcPts val="0"/>
              </a:spcAft>
              <a:buSzPct val="100000"/>
              <a:buFont typeface="Calibri"/>
              <a:buAutoNum type="arabicPeriod"/>
              <a:defRPr sz="1800" b="0" i="0" u="none" strike="noStrike" kern="0" cap="none" spc="0" baseline="0">
                <a:solidFill>
                  <a:srgbClr val="000000"/>
                </a:solidFill>
                <a:uFillTx/>
              </a:defRPr>
            </a:pPr>
            <a:r>
              <a:rPr lang="en-GB">
                <a:solidFill>
                  <a:srgbClr val="C00000"/>
                </a:solidFill>
                <a:effectLst>
                  <a:outerShdw dist="38096" dir="2700000">
                    <a:srgbClr val="000000"/>
                  </a:outerShdw>
                </a:effectLst>
                <a:latin typeface="Calibri"/>
                <a:cs typeface="+mn-cs"/>
              </a:rPr>
              <a:t>The Standard is governed by the Quality in Careers Consortium Board.</a:t>
            </a: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r>
              <a:rPr lang="en-GB">
                <a:solidFill>
                  <a:srgbClr val="000000"/>
                </a:solidFill>
                <a:latin typeface="Calibri"/>
                <a:cs typeface="+mn-cs"/>
              </a:rPr>
              <a:t>3. To gain the Standard, Quality Award providers must furnish sufficient current evidence to demonstrate that they meet national validation criteria in three areas:</a:t>
            </a:r>
          </a:p>
          <a:p>
            <a:pPr marL="2571749" lvl="5"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cs typeface="+mn-cs"/>
              </a:rPr>
              <a:t>Criteria, content and coverage of the CEIAG Award</a:t>
            </a:r>
          </a:p>
          <a:p>
            <a:pPr marL="2571749" lvl="5"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cs typeface="+mn-cs"/>
              </a:rPr>
              <a:t>Assessment processes for the CEIAG Award</a:t>
            </a:r>
          </a:p>
          <a:p>
            <a:pPr marL="2571749" lvl="5"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cs typeface="+mn-cs"/>
              </a:rPr>
              <a:t>Management of the CEIAG Award</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614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p:cNvPicPr>
            <a:picLocks noChangeAspect="1"/>
          </p:cNvPicPr>
          <p:nvPr/>
        </p:nvPicPr>
        <p:blipFill>
          <a:blip r:embed="rId3">
            <a:extLst>
              <a:ext uri="{28A0092B-C50C-407E-A947-70E740481C1C}">
                <a14:useLocalDpi xmlns:a14="http://schemas.microsoft.com/office/drawing/2010/main" val="0"/>
              </a:ext>
            </a:extLst>
          </a:blip>
          <a:srcRect l="8182" t="26988" r="7880" b="26648"/>
          <a:stretch>
            <a:fillRect/>
          </a:stretch>
        </p:blipFill>
        <p:spPr bwMode="auto">
          <a:xfrm>
            <a:off x="292100" y="2378075"/>
            <a:ext cx="85582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2100" y="-217488"/>
            <a:ext cx="8558213" cy="6462713"/>
          </a:xfrm>
          <a:prstGeom prst="rect">
            <a:avLst/>
          </a:prstGeom>
          <a:noFill/>
          <a:ln>
            <a:noFill/>
            <a:prstDash val="solid"/>
          </a:ln>
        </p:spPr>
        <p:txBody>
          <a:bodyPr>
            <a:spAutoFit/>
          </a:bodyPr>
          <a:lstStyle/>
          <a:p>
            <a:pPr fontAlgn="auto">
              <a:spcBef>
                <a:spcPts val="0"/>
              </a:spcBef>
              <a:spcAft>
                <a:spcPts val="0"/>
              </a:spcAft>
              <a:defRPr sz="1800" b="0" i="0" u="none" strike="noStrike" kern="0" cap="none" spc="0" baseline="0">
                <a:solidFill>
                  <a:srgbClr val="000000"/>
                </a:solidFill>
                <a:uFillTx/>
              </a:defRPr>
            </a:pPr>
            <a:endParaRPr lang="en-GB" b="1">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b="1">
              <a:solidFill>
                <a:srgbClr val="000000"/>
              </a:solidFill>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GB" b="1">
                <a:solidFill>
                  <a:srgbClr val="000000"/>
                </a:solidFill>
                <a:latin typeface="Calibri"/>
                <a:cs typeface="+mn-cs"/>
              </a:rPr>
              <a:t>National Validation Criteria </a:t>
            </a:r>
            <a:r>
              <a:rPr lang="en-GB" b="1" i="1">
                <a:solidFill>
                  <a:srgbClr val="7030A0"/>
                </a:solidFill>
                <a:effectLst>
                  <a:outerShdw dist="38096" dir="2700000">
                    <a:srgbClr val="000000"/>
                  </a:outerShdw>
                </a:effectLst>
                <a:latin typeface="Calibri"/>
                <a:cs typeface="+mn-cs"/>
              </a:rPr>
              <a:t>(there were 16, there now are 15) New Introduction here</a:t>
            </a:r>
          </a:p>
          <a:p>
            <a:pPr algn="ctr" fontAlgn="auto">
              <a:spcBef>
                <a:spcPts val="0"/>
              </a:spcBef>
              <a:spcAft>
                <a:spcPts val="0"/>
              </a:spcAft>
              <a:defRPr sz="1800" b="0" i="0" u="none" strike="noStrike" kern="0" cap="none" spc="0" baseline="0">
                <a:solidFill>
                  <a:srgbClr val="000000"/>
                </a:solidFill>
                <a:uFillTx/>
              </a:defRPr>
            </a:pPr>
            <a:r>
              <a:rPr lang="en-GB" b="1">
                <a:solidFill>
                  <a:srgbClr val="000000"/>
                </a:solidFill>
                <a:latin typeface="Calibri"/>
                <a:cs typeface="+mn-cs"/>
              </a:rPr>
              <a:t>1.  Criteria, content and coverage of the CEIAG Award</a:t>
            </a:r>
          </a:p>
          <a:p>
            <a:pPr fontAlgn="auto">
              <a:spcBef>
                <a:spcPts val="0"/>
              </a:spcBef>
              <a:spcAft>
                <a:spcPts val="0"/>
              </a:spcAft>
              <a:defRPr sz="1800" b="0" i="0" u="none" strike="noStrike" kern="0" cap="none" spc="0" baseline="0">
                <a:solidFill>
                  <a:srgbClr val="000000"/>
                </a:solidFill>
                <a:uFillTx/>
              </a:defRPr>
            </a:pPr>
            <a:r>
              <a:rPr lang="en-GB">
                <a:solidFill>
                  <a:srgbClr val="000000"/>
                </a:solidFill>
                <a:latin typeface="Calibri"/>
                <a:cs typeface="+mn-cs"/>
              </a:rPr>
              <a:t>All CEIAG Quality Award providers must supply evidence showing how their Award covers and supports:</a:t>
            </a:r>
          </a:p>
          <a:p>
            <a:pPr marL="285750" indent="-28575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cs typeface="+mn-cs"/>
              </a:rPr>
              <a:t>the delivery of the core principles and themes of equality and diversity, participation and progression, raising aspirations, promoting social mobility and linking with work-related learning</a:t>
            </a:r>
          </a:p>
          <a:p>
            <a:pPr marL="285750" indent="-28575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cs typeface="+mn-cs"/>
              </a:rPr>
              <a:t>the promotion by learning providers </a:t>
            </a:r>
            <a:r>
              <a:rPr lang="en-GB" i="1">
                <a:solidFill>
                  <a:srgbClr val="000000"/>
                </a:solidFill>
                <a:latin typeface="Calibri"/>
                <a:cs typeface="+mn-cs"/>
              </a:rPr>
              <a:t>(i.e. schools, colleges and work-based learning providers)</a:t>
            </a:r>
            <a:r>
              <a:rPr lang="en-GB">
                <a:solidFill>
                  <a:srgbClr val="000000"/>
                </a:solidFill>
                <a:latin typeface="Calibri"/>
                <a:cs typeface="+mn-cs"/>
              </a:rPr>
              <a:t> of CEIAG within the curriculum.</a:t>
            </a: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endParaRPr lang="en-GB">
              <a:solidFill>
                <a:srgbClr val="000000"/>
              </a:solidFill>
              <a:latin typeface="Calibri"/>
              <a:cs typeface="+mn-cs"/>
            </a:endParaRPr>
          </a:p>
          <a:p>
            <a:pPr fontAlgn="auto">
              <a:spcBef>
                <a:spcPts val="0"/>
              </a:spcBef>
              <a:spcAft>
                <a:spcPts val="0"/>
              </a:spcAft>
              <a:defRPr sz="1800" b="0" i="0" u="none" strike="noStrike" kern="0" cap="none" spc="0" baseline="0">
                <a:solidFill>
                  <a:srgbClr val="000000"/>
                </a:solidFill>
                <a:uFillTx/>
              </a:defRPr>
            </a:pPr>
            <a:r>
              <a:rPr lang="en-GB" b="1">
                <a:solidFill>
                  <a:srgbClr val="002060"/>
                </a:solidFill>
                <a:effectLst>
                  <a:outerShdw dist="38096" dir="2700000">
                    <a:srgbClr val="000000"/>
                  </a:outerShdw>
                </a:effectLst>
                <a:latin typeface="Calibri"/>
                <a:cs typeface="+mn-cs"/>
              </a:rPr>
              <a:t>New footnote: </a:t>
            </a:r>
            <a:r>
              <a:rPr lang="en-GB">
                <a:solidFill>
                  <a:srgbClr val="002060"/>
                </a:solidFill>
                <a:effectLst>
                  <a:outerShdw dist="38096" dir="2700000">
                    <a:srgbClr val="000000"/>
                  </a:outerShdw>
                </a:effectLst>
                <a:latin typeface="Calibri"/>
                <a:cs typeface="+mn-cs"/>
              </a:rPr>
              <a:t>This is to incorporate the need to address concerns about social mobility, inclusion, sustained destinations, qualification achievement rates and students being enabled to make successful next steps. Under ‘leadership &amp; management’ in the revised Ofsted ‘School Inspection Framework’ (September 2014), Inspectors are tasked to explore “</a:t>
            </a:r>
            <a:r>
              <a:rPr lang="en-GB" i="1">
                <a:solidFill>
                  <a:srgbClr val="002060"/>
                </a:solidFill>
                <a:effectLst>
                  <a:outerShdw dist="38096" dir="2700000">
                    <a:srgbClr val="000000"/>
                  </a:outerShdw>
                </a:effectLst>
                <a:latin typeface="Calibri"/>
                <a:cs typeface="+mn-cs"/>
              </a:rPr>
              <a:t>the extent to which the school has developed and implemented a strategy for ensuring that all pupils in Years 8 to 13 receive effective careers guidance” </a:t>
            </a:r>
            <a:r>
              <a:rPr lang="en-GB">
                <a:solidFill>
                  <a:srgbClr val="002060"/>
                </a:solidFill>
                <a:effectLst>
                  <a:outerShdw dist="38096" dir="2700000">
                    <a:srgbClr val="000000"/>
                  </a:outerShdw>
                </a:effectLst>
                <a:latin typeface="Calibri"/>
                <a:cs typeface="+mn-cs"/>
              </a:rPr>
              <a:t> (para. 154).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717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p:cNvPicPr>
            <a:picLocks noChangeAspect="1"/>
          </p:cNvPicPr>
          <p:nvPr/>
        </p:nvPicPr>
        <p:blipFill>
          <a:blip r:embed="rId3">
            <a:extLst>
              <a:ext uri="{28A0092B-C50C-407E-A947-70E740481C1C}">
                <a14:useLocalDpi xmlns:a14="http://schemas.microsoft.com/office/drawing/2010/main" val="0"/>
              </a:ext>
            </a:extLst>
          </a:blip>
          <a:srcRect l="4253" t="24944" r="6657" b="24944"/>
          <a:stretch>
            <a:fillRect/>
          </a:stretch>
        </p:blipFill>
        <p:spPr bwMode="auto">
          <a:xfrm>
            <a:off x="-107950" y="-4763"/>
            <a:ext cx="9126538"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060575"/>
            <a:ext cx="83629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a:xfrm>
            <a:off x="-1588" y="0"/>
            <a:ext cx="9144001" cy="2060575"/>
          </a:xfrm>
          <a:solidFill>
            <a:srgbClr val="92D050"/>
          </a:solidFill>
        </p:spPr>
        <p:txBody>
          <a:bodyPr anchor="t"/>
          <a:lstStyle/>
          <a:p>
            <a:pPr eaLnBrk="1" fontAlgn="auto">
              <a:spcBef>
                <a:spcPts val="0"/>
              </a:spcBef>
              <a:spcAft>
                <a:spcPts val="0"/>
              </a:spcAft>
              <a:defRPr/>
            </a:pPr>
            <a:r>
              <a:rPr lang="en-GB" b="1" smtClean="0"/>
              <a:t>THE EDUCATION ACT 2011 – </a:t>
            </a:r>
            <a:br>
              <a:rPr lang="en-GB" b="1" smtClean="0"/>
            </a:br>
            <a:r>
              <a:rPr lang="en-GB" sz="2000" b="1" smtClean="0"/>
              <a:t>essential never to forget  how the new Statutory Duty for Schools </a:t>
            </a:r>
            <a:br>
              <a:rPr lang="en-GB" sz="2000" b="1" smtClean="0"/>
            </a:br>
            <a:r>
              <a:rPr lang="en-GB" sz="2000" b="1" smtClean="0"/>
              <a:t>to </a:t>
            </a:r>
            <a:r>
              <a:rPr lang="en-GB" sz="2000" b="1" i="1" u="sng" smtClean="0"/>
              <a:t>‘secure access to independent careers guidance’ </a:t>
            </a:r>
            <a:r>
              <a:rPr lang="en-GB" sz="2000" b="1" smtClean="0"/>
              <a:t>is phrased on </a:t>
            </a:r>
            <a:r>
              <a:rPr lang="en-GB" sz="2000" b="1" smtClean="0">
                <a:effectLst>
                  <a:outerShdw dist="38096" dir="2700000">
                    <a:srgbClr val="000000"/>
                  </a:outerShdw>
                </a:effectLst>
              </a:rPr>
              <a:t>FACE OF THE ACT</a:t>
            </a:r>
            <a:r>
              <a:rPr lang="en-GB" sz="2000" b="1" smtClean="0"/>
              <a:t>: our concern is </a:t>
            </a:r>
            <a:r>
              <a:rPr lang="en-GB" sz="2000" b="1" i="1" smtClean="0">
                <a:solidFill>
                  <a:srgbClr val="FF0000"/>
                </a:solidFill>
                <a:effectLst>
                  <a:outerShdw dist="38096" dir="2700000">
                    <a:srgbClr val="000000"/>
                  </a:outerShdw>
                </a:effectLst>
              </a:rPr>
              <a:t>“what is meant though by </a:t>
            </a:r>
            <a:r>
              <a:rPr lang="en-GB" sz="2800" b="1" i="1" smtClean="0">
                <a:solidFill>
                  <a:srgbClr val="FF0000"/>
                </a:solidFill>
                <a:effectLst>
                  <a:outerShdw dist="38096" dir="2700000">
                    <a:srgbClr val="000000"/>
                  </a:outerShdw>
                </a:effectLst>
              </a:rPr>
              <a:t>‘careers guidance’?”</a:t>
            </a:r>
          </a:p>
        </p:txBody>
      </p:sp>
      <p:sp>
        <p:nvSpPr>
          <p:cNvPr id="3" name="Content Placeholder 2"/>
          <p:cNvSpPr txBox="1">
            <a:spLocks noGrp="1"/>
          </p:cNvSpPr>
          <p:nvPr>
            <p:ph idx="1"/>
          </p:nvPr>
        </p:nvSpPr>
        <p:spPr>
          <a:xfrm>
            <a:off x="88900" y="2060575"/>
            <a:ext cx="8786813" cy="4321175"/>
          </a:xfrm>
          <a:solidFill>
            <a:srgbClr val="F2F2F2"/>
          </a:solidFill>
        </p:spPr>
        <p:txBody>
          <a:bodyPr/>
          <a:lstStyle/>
          <a:p>
            <a:pPr eaLnBrk="1" fontAlgn="auto">
              <a:lnSpc>
                <a:spcPct val="80000"/>
              </a:lnSpc>
              <a:spcAft>
                <a:spcPts val="0"/>
              </a:spcAft>
              <a:buFont typeface="Arial" pitchFamily="34"/>
              <a:buNone/>
              <a:defRPr/>
            </a:pPr>
            <a:endParaRPr lang="en-GB" sz="2200" b="1" smtClean="0">
              <a:solidFill>
                <a:srgbClr val="002060"/>
              </a:solidFill>
            </a:endParaRPr>
          </a:p>
          <a:p>
            <a:pPr eaLnBrk="1" fontAlgn="auto">
              <a:lnSpc>
                <a:spcPct val="80000"/>
              </a:lnSpc>
              <a:spcAft>
                <a:spcPts val="0"/>
              </a:spcAft>
              <a:buFont typeface="Arial" pitchFamily="34"/>
              <a:buNone/>
              <a:defRPr/>
            </a:pPr>
            <a:r>
              <a:rPr lang="en-GB" sz="2800" b="1" i="1" smtClean="0">
                <a:solidFill>
                  <a:srgbClr val="00B050"/>
                </a:solidFill>
              </a:rPr>
              <a:t>[5] </a:t>
            </a:r>
            <a:r>
              <a:rPr lang="en-GB" sz="2800" b="1" i="1" smtClean="0">
                <a:solidFill>
                  <a:srgbClr val="FF0000"/>
                </a:solidFill>
              </a:rPr>
              <a:t>Careers Guidance </a:t>
            </a:r>
            <a:r>
              <a:rPr lang="en-GB" sz="2800" b="1" i="1" smtClean="0">
                <a:solidFill>
                  <a:srgbClr val="00B050"/>
                </a:solidFill>
              </a:rPr>
              <a:t>Provided To Pupils At A School Is </a:t>
            </a:r>
            <a:r>
              <a:rPr lang="en-GB" sz="2800" b="1" i="1" smtClean="0">
                <a:solidFill>
                  <a:srgbClr val="FF0000"/>
                </a:solidFill>
              </a:rPr>
              <a:t>Independent</a:t>
            </a:r>
            <a:r>
              <a:rPr lang="en-GB" sz="2800" b="1" i="1" smtClean="0">
                <a:solidFill>
                  <a:srgbClr val="00B050"/>
                </a:solidFill>
              </a:rPr>
              <a:t> For The Purposes Of This Section If It Is Provided Other Than By— </a:t>
            </a:r>
          </a:p>
          <a:p>
            <a:pPr marL="1554480" lvl="4" eaLnBrk="1" fontAlgn="auto">
              <a:lnSpc>
                <a:spcPct val="80000"/>
              </a:lnSpc>
              <a:spcAft>
                <a:spcPts val="0"/>
              </a:spcAft>
              <a:buClr>
                <a:srgbClr val="4BACC6"/>
              </a:buClr>
              <a:buFont typeface="Arial" pitchFamily="34"/>
              <a:buChar char="•"/>
              <a:defRPr/>
            </a:pPr>
            <a:r>
              <a:rPr lang="en-GB" sz="2800" b="1" i="1" smtClean="0">
                <a:solidFill>
                  <a:srgbClr val="00B050"/>
                </a:solidFill>
              </a:rPr>
              <a:t>(A) A Teacher Employed Or Engaged At The School, Or </a:t>
            </a:r>
          </a:p>
          <a:p>
            <a:pPr marL="1554480" lvl="4" eaLnBrk="1" fontAlgn="auto">
              <a:lnSpc>
                <a:spcPct val="80000"/>
              </a:lnSpc>
              <a:spcAft>
                <a:spcPts val="0"/>
              </a:spcAft>
              <a:buClr>
                <a:srgbClr val="4BACC6"/>
              </a:buClr>
              <a:buFont typeface="Arial" pitchFamily="34"/>
              <a:buChar char="•"/>
              <a:defRPr/>
            </a:pPr>
            <a:r>
              <a:rPr lang="en-GB" sz="2800" b="1" i="1" smtClean="0">
                <a:solidFill>
                  <a:srgbClr val="00B050"/>
                </a:solidFill>
              </a:rPr>
              <a:t>(B) Any Other Person Employed At The School </a:t>
            </a:r>
          </a:p>
          <a:p>
            <a:pPr marL="0" indent="0" eaLnBrk="1" fontAlgn="auto">
              <a:lnSpc>
                <a:spcPct val="80000"/>
              </a:lnSpc>
              <a:spcAft>
                <a:spcPts val="0"/>
              </a:spcAft>
              <a:buFont typeface="Arial" pitchFamily="34"/>
              <a:buNone/>
              <a:defRPr/>
            </a:pPr>
            <a:endParaRPr lang="en-GB" sz="2200" smtClean="0">
              <a:solidFill>
                <a:srgbClr val="FFFFFF"/>
              </a:solidFill>
            </a:endParaRPr>
          </a:p>
          <a:p>
            <a:pPr eaLnBrk="1" fontAlgn="auto">
              <a:lnSpc>
                <a:spcPct val="80000"/>
              </a:lnSpc>
              <a:spcAft>
                <a:spcPts val="0"/>
              </a:spcAft>
              <a:buFont typeface="Wingdings" pitchFamily="2"/>
              <a:buChar char="Ø"/>
              <a:defRPr/>
            </a:pPr>
            <a:r>
              <a:rPr lang="en-GB" sz="2200" b="1" smtClean="0">
                <a:effectLst>
                  <a:outerShdw dist="38096" dir="2700000">
                    <a:srgbClr val="000000"/>
                  </a:outerShdw>
                </a:effectLst>
              </a:rPr>
              <a:t>The Act therefore </a:t>
            </a:r>
            <a:r>
              <a:rPr lang="en-GB" sz="2200" b="1" smtClean="0">
                <a:solidFill>
                  <a:srgbClr val="002060"/>
                </a:solidFill>
                <a:effectLst>
                  <a:outerShdw dist="38096" dir="2700000">
                    <a:srgbClr val="000000"/>
                  </a:outerShdw>
                </a:effectLst>
              </a:rPr>
              <a:t>requires SCHOOLS to be </a:t>
            </a:r>
            <a:r>
              <a:rPr lang="en-GB" sz="2200" b="1" smtClean="0">
                <a:solidFill>
                  <a:srgbClr val="FF0000"/>
                </a:solidFill>
                <a:effectLst>
                  <a:outerShdw dist="38096" dir="2700000">
                    <a:srgbClr val="000000"/>
                  </a:outerShdw>
                </a:effectLst>
              </a:rPr>
              <a:t>COMMISSIONERS of Careers Guidance </a:t>
            </a:r>
            <a:r>
              <a:rPr lang="en-GB" sz="2200" b="1" smtClean="0">
                <a:solidFill>
                  <a:srgbClr val="002060"/>
                </a:solidFill>
                <a:effectLst>
                  <a:outerShdw dist="38096" dir="2700000">
                    <a:srgbClr val="000000"/>
                  </a:outerShdw>
                </a:effectLst>
              </a:rPr>
              <a:t>not providers of it</a:t>
            </a:r>
            <a:r>
              <a:rPr lang="en-GB" sz="2200" b="1" smtClean="0">
                <a:effectLst>
                  <a:outerShdw dist="38096" dir="2700000">
                    <a:srgbClr val="000000"/>
                  </a:outerShdw>
                </a:effectLst>
              </a:rPr>
              <a:t> (that’s not to say they will not provide SOME of it, but the DUTY is to secure </a:t>
            </a:r>
            <a:r>
              <a:rPr lang="en-GB" sz="2200" b="1" smtClean="0">
                <a:solidFill>
                  <a:srgbClr val="FF0000"/>
                </a:solidFill>
                <a:effectLst>
                  <a:outerShdw dist="38096" dir="2700000">
                    <a:srgbClr val="000000"/>
                  </a:outerShdw>
                </a:effectLst>
              </a:rPr>
              <a:t>external Careers Guidance in addition to whatever a school provides internally</a:t>
            </a:r>
            <a:r>
              <a:rPr lang="en-GB" sz="2200" b="1" smtClean="0">
                <a:effectLst>
                  <a:outerShdw dist="38096" dir="2700000">
                    <a:srgbClr val="000000"/>
                  </a:outerShdw>
                </a:effectLst>
              </a:rPr>
              <a:t>)</a:t>
            </a:r>
          </a:p>
        </p:txBody>
      </p:sp>
      <p:sp>
        <p:nvSpPr>
          <p:cNvPr id="8196" name="Rectangle 3"/>
          <p:cNvSpPr>
            <a:spLocks noChangeArrowheads="1"/>
          </p:cNvSpPr>
          <p:nvPr/>
        </p:nvSpPr>
        <p:spPr bwMode="auto">
          <a:xfrm>
            <a:off x="0" y="1484313"/>
            <a:ext cx="89646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GB" altLang="en-US" sz="3600" b="1">
              <a:solidFill>
                <a:srgbClr val="0078C2"/>
              </a:solidFill>
              <a:latin typeface="Arial" panose="020B0604020202020204" pitchFamily="34" charset="0"/>
            </a:endParaRPr>
          </a:p>
          <a:p>
            <a:pPr algn="ctr"/>
            <a:endParaRPr lang="en-GB" altLang="en-US" sz="4800" b="1">
              <a:solidFill>
                <a:srgbClr val="FFC000"/>
              </a:solidFill>
              <a:latin typeface="Arial" panose="020B0604020202020204" pitchFamily="34" charset="0"/>
            </a:endParaRPr>
          </a:p>
          <a:p>
            <a:pPr algn="ctr"/>
            <a:endParaRPr lang="en-GB" altLang="en-US" sz="3600" b="1">
              <a:solidFill>
                <a:srgbClr val="0078C2"/>
              </a:solidFill>
              <a:latin typeface="Arial" panose="020B0604020202020204" pitchFamily="34" charset="0"/>
            </a:endParaRPr>
          </a:p>
          <a:p>
            <a:pPr algn="ctr"/>
            <a:r>
              <a:rPr lang="en-GB" altLang="en-US" sz="3600" b="1">
                <a:solidFill>
                  <a:srgbClr val="0078C2"/>
                </a:solidFill>
                <a:latin typeface="Arial" panose="020B0604020202020204" pitchFamily="34" charset="0"/>
              </a:rPr>
              <a:t> </a:t>
            </a:r>
            <a:endParaRPr lang="en-GB" altLang="en-US" sz="3600" b="1">
              <a:solidFill>
                <a:srgbClr val="000000"/>
              </a:solidFill>
              <a:latin typeface="Cambria" panose="02040503050406030204"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8967787" cy="841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2100263" y="136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
            </a:r>
            <a:br>
              <a:rPr lang="en-GB" altLang="en-US">
                <a:solidFill>
                  <a:srgbClr val="000000"/>
                </a:solidFill>
                <a:latin typeface="Arial" panose="020B0604020202020204" pitchFamily="34" charset="0"/>
              </a:rPr>
            </a:br>
            <a:endParaRPr lang="en-GB" altLang="en-US">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8967788" cy="841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
          <p:cNvSpPr>
            <a:spLocks noChangeArrowheads="1"/>
          </p:cNvSpPr>
          <p:nvPr/>
        </p:nvSpPr>
        <p:spPr bwMode="auto">
          <a:xfrm>
            <a:off x="2100263" y="136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solidFill>
                  <a:srgbClr val="000000"/>
                </a:solidFill>
                <a:latin typeface="Arial" panose="020B0604020202020204" pitchFamily="34" charset="0"/>
              </a:rPr>
              <a:t/>
            </a:r>
            <a:br>
              <a:rPr lang="en-GB" altLang="en-US">
                <a:solidFill>
                  <a:srgbClr val="000000"/>
                </a:solidFill>
                <a:latin typeface="Arial" panose="020B0604020202020204" pitchFamily="34" charset="0"/>
              </a:rPr>
            </a:br>
            <a:endParaRPr lang="en-GB" altLang="en-US">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134</TotalTime>
  <Words>1037</Words>
  <Application>Microsoft Office PowerPoint</Application>
  <PresentationFormat>On-screen Show (4:3)</PresentationFormat>
  <Paragraphs>155</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Wingdings</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THE EDUCATION ACT 2011 –  essential never to forget  how the new Statutory Duty for Schools  to ‘secure access to independent careers guidance’ is phrased on FACE OF THE ACT: our concern is “what is meant though by ‘careers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Kilby</dc:creator>
  <cp:lastModifiedBy>Ben</cp:lastModifiedBy>
  <cp:revision>11</cp:revision>
  <cp:lastPrinted>2015-02-24T17:56:12Z</cp:lastPrinted>
  <dcterms:created xsi:type="dcterms:W3CDTF">2011-12-01T11:04:42Z</dcterms:created>
  <dcterms:modified xsi:type="dcterms:W3CDTF">2019-08-28T13:58:11Z</dcterms:modified>
</cp:coreProperties>
</file>